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36" r:id="rId2"/>
    <p:sldId id="257" r:id="rId3"/>
    <p:sldId id="294" r:id="rId4"/>
    <p:sldId id="298" r:id="rId5"/>
    <p:sldId id="313" r:id="rId6"/>
    <p:sldId id="319" r:id="rId7"/>
    <p:sldId id="314" r:id="rId8"/>
    <p:sldId id="315" r:id="rId9"/>
    <p:sldId id="316" r:id="rId10"/>
    <p:sldId id="317" r:id="rId11"/>
    <p:sldId id="320" r:id="rId12"/>
    <p:sldId id="323" r:id="rId13"/>
    <p:sldId id="321" r:id="rId14"/>
    <p:sldId id="324" r:id="rId15"/>
    <p:sldId id="325" r:id="rId16"/>
    <p:sldId id="326" r:id="rId17"/>
    <p:sldId id="318" r:id="rId18"/>
    <p:sldId id="327" r:id="rId19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9F7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6"/>
    <p:restoredTop sz="96405"/>
  </p:normalViewPr>
  <p:slideViewPr>
    <p:cSldViewPr snapToGrid="0">
      <p:cViewPr>
        <p:scale>
          <a:sx n="321" d="100"/>
          <a:sy n="321" d="100"/>
        </p:scale>
        <p:origin x="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569E-B352-5F4B-81DE-4B7ACABEE61B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3BE60-634E-6B4C-8DF0-357D1D1871C2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601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7CFA-365E-242D-1D38-DF53755F1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6ADDC-8FAE-1AE2-A2F1-4CD28B7FE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55F1-AA0D-20F4-ECD1-C852641A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04674-A68F-31DF-C9D8-64FFCF31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F86A-4210-7176-46B1-C9FE339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6570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FB29-3998-9533-143F-6F5AC268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845CB-7276-B36C-0DE6-0390D504A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DDD14-2520-4612-E8C9-A245370D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CEBF-7228-B398-0641-D5E34728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681F-4881-A07C-D0D1-204AF781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09237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9169C-E77E-5C66-C8C9-E50BA79FD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DBB85-8F81-3280-3A93-6C8273845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FFB61-8FE6-FC5C-43F5-2EADED1C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2228-0434-F805-5188-2E9D147B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EAA8-44FD-428E-4B03-19413068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8508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FBA-02A7-1DAD-7250-C3943F60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BF9C-F09C-3CE4-D79D-BF671E932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3C1A-7644-3C99-1219-FD357A0F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C4DC-8113-E4E8-C51E-0FC4215E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830F8-4F9A-8CBA-E1A8-5634309B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146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AAAC-B0FE-46E0-CB80-A3F1BC77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226D0-7B47-E132-736F-E6964277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1D11-185B-2DF6-6E29-F86796CB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658C-8335-EA8B-9581-F4502FB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7F06-3E30-A9CD-0C16-96B356B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731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5B2C-0E40-F549-D625-1124F5B7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45EC-A762-A669-2007-2219DA8BD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BC7FC-EF0E-3959-6834-9620DCDC0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338C6-423A-53DB-38AF-FF06A18F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1E7A7-D0D2-7951-85AA-E01150C0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A5A3-86BC-EDE2-F7A5-B71D7C6E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7968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2495-79CB-B4CA-4EFC-E8A48AFE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0A44-B2AE-B2BC-0633-8D2986A5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A95FF-BD4B-81BB-EA34-9C45B2D03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21E80-BB76-7D17-9C5E-D6028B893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EFB02-828F-2133-910B-2BAA9C1FC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6182E-6FCE-3FDF-440F-C611E35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603A9-BFA5-2D71-D399-141D25F0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BF226-2624-B231-1367-448B1433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0467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995D-ABAC-C7A2-882A-46F5867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803D3-1DBB-DD3B-90E6-8FE10E90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32C6A-DDA3-FA51-B430-1FF18D84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8D1D-B4DC-6CE5-8F02-143B2AE5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242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56A965F-5E9E-86D2-F155-57663ADFD63E}"/>
              </a:ext>
            </a:extLst>
          </p:cNvPr>
          <p:cNvSpPr/>
          <p:nvPr userDrawn="1"/>
        </p:nvSpPr>
        <p:spPr>
          <a:xfrm>
            <a:off x="1" y="5216"/>
            <a:ext cx="12191999" cy="862642"/>
          </a:xfrm>
          <a:prstGeom prst="rect">
            <a:avLst/>
          </a:prstGeom>
          <a:solidFill>
            <a:srgbClr val="F6F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46C580-30DA-43ED-C7A9-C6B95A45383E}"/>
              </a:ext>
            </a:extLst>
          </p:cNvPr>
          <p:cNvGrpSpPr/>
          <p:nvPr userDrawn="1"/>
        </p:nvGrpSpPr>
        <p:grpSpPr>
          <a:xfrm>
            <a:off x="0" y="-14068"/>
            <a:ext cx="12192000" cy="880455"/>
            <a:chOff x="0" y="0"/>
            <a:chExt cx="12192000" cy="8804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F3CB0-6B77-6F1F-5C1E-175864263503}"/>
                </a:ext>
              </a:extLst>
            </p:cNvPr>
            <p:cNvSpPr/>
            <p:nvPr/>
          </p:nvSpPr>
          <p:spPr>
            <a:xfrm>
              <a:off x="2240484" y="12790"/>
              <a:ext cx="9951515" cy="86264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4A4EAB-C31A-5404-4BD3-FDB9C7BC7B4D}"/>
                </a:ext>
              </a:extLst>
            </p:cNvPr>
            <p:cNvGrpSpPr/>
            <p:nvPr/>
          </p:nvGrpSpPr>
          <p:grpSpPr>
            <a:xfrm>
              <a:off x="0" y="0"/>
              <a:ext cx="12192000" cy="880455"/>
              <a:chOff x="0" y="-2521"/>
              <a:chExt cx="12192000" cy="88045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96DF8CC-7FD1-6CC1-38A2-A35D753E7A25}"/>
                  </a:ext>
                </a:extLst>
              </p:cNvPr>
              <p:cNvGrpSpPr/>
              <p:nvPr/>
            </p:nvGrpSpPr>
            <p:grpSpPr>
              <a:xfrm>
                <a:off x="0" y="11547"/>
                <a:ext cx="1416405" cy="866387"/>
                <a:chOff x="0" y="17941"/>
                <a:chExt cx="1416405" cy="866387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CD46733-9454-1553-6F8C-A03E29EB488E}"/>
                    </a:ext>
                  </a:extLst>
                </p:cNvPr>
                <p:cNvSpPr/>
                <p:nvPr/>
              </p:nvSpPr>
              <p:spPr>
                <a:xfrm>
                  <a:off x="0" y="17941"/>
                  <a:ext cx="1416405" cy="866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 descr="ecgs_logo.pdf">
                  <a:extLst>
                    <a:ext uri="{FF2B5EF4-FFF2-40B4-BE49-F238E27FC236}">
                      <a16:creationId xmlns:a16="http://schemas.microsoft.com/office/drawing/2014/main" id="{EBDA0678-C5D5-A434-34AB-45FA06877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14" y="92312"/>
                  <a:ext cx="750252" cy="75479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11464233-6684-95B3-C216-D5E244CBAA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0716" y="69163"/>
                  <a:ext cx="359052" cy="79436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D7980A-4AF1-8E65-4F03-4DA6A76BD3B7}"/>
                  </a:ext>
                </a:extLst>
              </p:cNvPr>
              <p:cNvGrpSpPr/>
              <p:nvPr/>
            </p:nvGrpSpPr>
            <p:grpSpPr>
              <a:xfrm>
                <a:off x="10775595" y="-2521"/>
                <a:ext cx="1416405" cy="875432"/>
                <a:chOff x="10775595" y="-2521"/>
                <a:chExt cx="1416405" cy="87543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DD4480D-6733-A74E-BFF9-29182DF5973E}"/>
                    </a:ext>
                  </a:extLst>
                </p:cNvPr>
                <p:cNvSpPr/>
                <p:nvPr/>
              </p:nvSpPr>
              <p:spPr>
                <a:xfrm>
                  <a:off x="10775595" y="-2521"/>
                  <a:ext cx="1416405" cy="875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2" descr="Image result for centre spatial de liège">
                  <a:extLst>
                    <a:ext uri="{FF2B5EF4-FFF2-40B4-BE49-F238E27FC236}">
                      <a16:creationId xmlns:a16="http://schemas.microsoft.com/office/drawing/2014/main" id="{54E02B9C-5FA8-0BE6-C794-DF0D1ABC1A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8898" y="116413"/>
                  <a:ext cx="431314" cy="24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FB2A1C6F-F89F-0F4A-3C30-8F18B32EB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0951179" y="436293"/>
                  <a:ext cx="1174675" cy="301980"/>
                </a:xfrm>
                <a:prstGeom prst="rect">
                  <a:avLst/>
                </a:prstGeom>
                <a:solidFill>
                  <a:schemeClr val="bg1">
                    <a:alpha val="32000"/>
                  </a:schemeClr>
                </a:solidFill>
                <a:ln>
                  <a:noFill/>
                </a:ln>
                <a:effectLst/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6634237-D7F3-C5D6-04BB-F46F621D8E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48278" y="57180"/>
                  <a:ext cx="850620" cy="3611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7B903E-ED16-34D2-50D1-F0A6D2831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32" y="212798"/>
              <a:ext cx="765810" cy="475615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21257-FB9E-399A-05EC-8A97BCB0E8C1}"/>
              </a:ext>
            </a:extLst>
          </p:cNvPr>
          <p:cNvSpPr/>
          <p:nvPr userDrawn="1"/>
        </p:nvSpPr>
        <p:spPr>
          <a:xfrm>
            <a:off x="0" y="6397767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3690F2-349C-C76E-064A-2C2B18F81D2C}"/>
              </a:ext>
            </a:extLst>
          </p:cNvPr>
          <p:cNvSpPr/>
          <p:nvPr userDrawn="1"/>
        </p:nvSpPr>
        <p:spPr>
          <a:xfrm>
            <a:off x="144164" y="6497543"/>
            <a:ext cx="3049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To crunch the SAR and 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InSAR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 mass processing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F6CF4D-F257-B6C1-4204-B7CB72AC59E5}"/>
              </a:ext>
            </a:extLst>
          </p:cNvPr>
          <p:cNvSpPr/>
          <p:nvPr userDrawn="1"/>
        </p:nvSpPr>
        <p:spPr>
          <a:xfrm>
            <a:off x="10989110" y="6462067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ndo@ecgs.lu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9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1CD-3C55-4A5A-1E28-749865F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63DA6-7E56-D32B-C7FE-BF71B6DA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606A1-BC1A-2B40-02CC-84433204B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8AE72-850C-D1FF-9136-BAF909BD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58D5-6270-55D6-4BD2-DE7353A5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AC58F-4A22-CB38-9405-B33FC757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949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C8C2-0D07-DC4B-6FC0-128F3FAA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18344-3971-FDE9-9FBD-4B06FB8D1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854B2-0CD4-2B1D-064B-6400F233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27B4-9931-6B6A-A3AA-6670E98A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D77FF-2A09-EBDD-D5CC-C8E0EC05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9C91-BE74-BC9C-12A7-36655D01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2605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E9166-D0DF-D19F-8354-03C10122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0FE3F-6AD7-986E-9524-D3B51B340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8E80F-4052-D5D1-D479-BF3A4FB7C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12735-BB93-0040-A398-391B61AAF891}" type="datetimeFigureOut">
              <a:rPr lang="en-LU" smtClean="0"/>
              <a:t>23/05/2024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C3E4-5F25-1997-82F7-5FCEDC0CB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2DC9-9DCC-9936-07C0-E2D7826CC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4A215-EF3E-4F46-ACA7-0C87150C64EA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8274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917566" y="1702203"/>
            <a:ext cx="9610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rgbClr val="FF0000"/>
                </a:solidFill>
              </a:rPr>
              <a:t>AMSTer</a:t>
            </a:r>
            <a:r>
              <a:rPr lang="en-GB" sz="3200" b="1" dirty="0"/>
              <a:t> : 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SAR &amp; </a:t>
            </a:r>
            <a:r>
              <a:rPr lang="en-GB" sz="3200" b="1" dirty="0" err="1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InSAR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utomated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ass processing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oftware for Multidimensional 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ime s</a:t>
            </a:r>
            <a:r>
              <a:rPr lang="en-GB" sz="3200" b="1" dirty="0">
                <a:solidFill>
                  <a:srgbClr val="FF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er</a:t>
            </a:r>
            <a:r>
              <a:rPr lang="en-GB" sz="3200" b="1" dirty="0">
                <a:solidFill>
                  <a:srgbClr val="000000"/>
                </a:solidFill>
                <a:effectLst/>
                <a:ea typeface="Arial Unicode MS" panose="020B0604020202020204" pitchFamily="34" charset="-128"/>
                <a:cs typeface="Arial Unicode MS" panose="020B0604020202020204" pitchFamily="34" charset="-128"/>
              </a:rPr>
              <a:t>ies</a:t>
            </a:r>
          </a:p>
          <a:p>
            <a:pPr algn="ctr"/>
            <a:endParaRPr lang="en-LU" sz="3200" dirty="0">
              <a:solidFill>
                <a:srgbClr val="000000"/>
              </a:solidFill>
              <a:effectLst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19EFB-FB67-B88C-8E5B-FFFF5BFA1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A90A08-900C-90CB-074A-936C7F7F2F14}"/>
              </a:ext>
            </a:extLst>
          </p:cNvPr>
          <p:cNvSpPr txBox="1"/>
          <p:nvPr/>
        </p:nvSpPr>
        <p:spPr>
          <a:xfrm>
            <a:off x="1732251" y="3174624"/>
            <a:ext cx="7981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Nicolas d’Oreye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1,2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Dominique Derauw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3,4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Sergey Samsonov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</a:p>
          <a:p>
            <a:pPr algn="ctr"/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Delphine Smittarello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Maxime Jaspard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Gilles Celli</a:t>
            </a:r>
            <a:r>
              <a:rPr lang="en-GB" sz="1800" baseline="30000" dirty="0">
                <a:solidFill>
                  <a:srgbClr val="000000"/>
                </a:solidFill>
                <a:effectLst/>
                <a:latin typeface="Helvetica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endParaRPr lang="en-LU" sz="1800" dirty="0">
              <a:solidFill>
                <a:srgbClr val="000000"/>
              </a:solidFill>
              <a:effectLst/>
              <a:latin typeface="Helvetica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88198-8069-BCA0-32F5-D8017AAF4841}"/>
              </a:ext>
            </a:extLst>
          </p:cNvPr>
          <p:cNvSpPr txBox="1"/>
          <p:nvPr/>
        </p:nvSpPr>
        <p:spPr>
          <a:xfrm>
            <a:off x="5041701" y="4009759"/>
            <a:ext cx="20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0070C0"/>
                </a:solidFill>
              </a:rPr>
              <a:t>ndo@ecgs.lu</a:t>
            </a:r>
            <a:endParaRPr lang="en-GB" dirty="0">
              <a:solidFill>
                <a:srgbClr val="0070C0"/>
              </a:solidFill>
            </a:endParaRPr>
          </a:p>
          <a:p>
            <a:pPr algn="ctr"/>
            <a:r>
              <a:rPr lang="en-GB" dirty="0" err="1">
                <a:solidFill>
                  <a:srgbClr val="0070C0"/>
                </a:solidFill>
              </a:rPr>
              <a:t>amster@ecgs.lu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84EA3D16-C0F5-3232-8933-CAC34B1B4675}"/>
              </a:ext>
            </a:extLst>
          </p:cNvPr>
          <p:cNvSpPr txBox="1"/>
          <p:nvPr/>
        </p:nvSpPr>
        <p:spPr>
          <a:xfrm>
            <a:off x="2569232" y="5055978"/>
            <a:ext cx="9294018" cy="102879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1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European Centre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for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 Geodynamics and Seismology (ECGS),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2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National Museum of Natural History (NMNH), 19 rue Josy Welter, L-7256 Walferdange, Luxembourg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3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Centre Spatial de Liège (CSL), Avenue du Pré Aily, B-4031 Angleur, Belgium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marL="90170" indent="-90170" algn="ctr"/>
            <a:r>
              <a:rPr lang="en-LU" sz="1200" dirty="0">
                <a:effectLst/>
                <a:ea typeface="Times New Roman" panose="02020603050405020304" pitchFamily="18" charset="0"/>
              </a:rPr>
              <a:t>4 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SAREOS, 1 Rue des Violettes, 4557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Fraiture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, </a:t>
            </a:r>
            <a:r>
              <a:rPr lang="fr-FR" sz="1200" i="1" dirty="0" err="1">
                <a:effectLst/>
                <a:ea typeface="Times New Roman" panose="02020603050405020304" pitchFamily="18" charset="0"/>
              </a:rPr>
              <a:t>Belgium</a:t>
            </a:r>
            <a:r>
              <a:rPr lang="fr-FR" sz="1200" i="1" dirty="0">
                <a:effectLst/>
                <a:ea typeface="Times New Roman" panose="02020603050405020304" pitchFamily="18" charset="0"/>
              </a:rPr>
              <a:t> </a:t>
            </a:r>
            <a:endParaRPr lang="en-LU" sz="1200" dirty="0">
              <a:effectLst/>
              <a:ea typeface="Times New Roman" panose="02020603050405020304" pitchFamily="18" charset="0"/>
            </a:endParaRPr>
          </a:p>
          <a:p>
            <a:pPr algn="ctr">
              <a:tabLst>
                <a:tab pos="90170" algn="l"/>
              </a:tabLst>
            </a:pPr>
            <a:r>
              <a:rPr lang="en-US" sz="1200" dirty="0">
                <a:effectLst/>
                <a:ea typeface="Times New Roman" panose="02020603050405020304" pitchFamily="18" charset="0"/>
              </a:rPr>
              <a:t>5 </a:t>
            </a:r>
            <a:r>
              <a:rPr lang="en-LU" sz="1200" i="1" dirty="0">
                <a:effectLst/>
                <a:ea typeface="Times New Roman" panose="02020603050405020304" pitchFamily="18" charset="0"/>
              </a:rPr>
              <a:t>Canada Centre for Mapping and Earth Observation, Natural Resources Canada (NRCAN), 560 Rochester Street, Ottawa, ON K1A 0E4, Canada</a:t>
            </a:r>
            <a:endParaRPr lang="en-LU" sz="12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2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26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1: Read,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coregister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Global Primary (Super Master) and compute baseline plots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2: Process all the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DInSAR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pairs</a:t>
            </a:r>
          </a:p>
          <a:p>
            <a:r>
              <a:rPr lang="en-GB" b="1" dirty="0"/>
              <a:t>Step 3: Run the MSBAS inversion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F30A0-3CA6-2F9E-EF0B-8A8300F78B25}"/>
              </a:ext>
            </a:extLst>
          </p:cNvPr>
          <p:cNvSpPr txBox="1"/>
          <p:nvPr/>
        </p:nvSpPr>
        <p:spPr>
          <a:xfrm>
            <a:off x="917566" y="2572571"/>
            <a:ext cx="1075397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  <a:latin typeface="Muli"/>
              </a:rPr>
              <a:t>See examples of crons step 1 in </a:t>
            </a:r>
            <a:r>
              <a:rPr lang="nl-BE" sz="1600" dirty="0">
                <a:solidFill>
                  <a:srgbClr val="00B050"/>
                </a:solidFill>
              </a:rPr>
              <a:t>$HOME/SAR/AMSTer/SCRIPTS_MT/_cron_scripts/</a:t>
            </a:r>
            <a:r>
              <a:rPr lang="nl-BE" sz="1600" b="1" i="1" dirty="0"/>
              <a:t>Domuyo_S1_Step3_MSBAS.sh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Prepare the required directories (if not done yet)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Prepare the list of points for which it will plot the time series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Check that no step 3 nor Mass Processing are running for the same target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b="1" i="1" dirty="0"/>
              <a:t>Remove_Duplicate_Pairs_File_All_Modes_But_Ampl.sh</a:t>
            </a:r>
            <a:r>
              <a:rPr lang="nl-BE" sz="1600" dirty="0"/>
              <a:t>: if a S1 orbit is updated, products are re-computed and may have a slighly different Bp or Ha or Incidence angle and hence another name. It remove the oldest. </a:t>
            </a:r>
          </a:p>
          <a:p>
            <a:pPr marL="742950" lvl="1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Computes the date of the last Asc and Desc processed pair </a:t>
            </a:r>
          </a:p>
          <a:p>
            <a:pPr marL="742950" lvl="1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Checks in a log file what was the date of the last processed pairs (Asc and Desc)</a:t>
            </a:r>
          </a:p>
          <a:p>
            <a:pPr marL="742950" lvl="1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Remove Broken Links and Clean txt file in existing ${MSBASDIR}/DefoInterpolx2Detren1 &amp; 2 with </a:t>
            </a:r>
            <a:br>
              <a:rPr lang="nl-BE" sz="1600" dirty="0"/>
            </a:br>
            <a:r>
              <a:rPr lang="nl-BE" sz="1600" b="1" i="1" dirty="0"/>
              <a:t>Remove_BrokenLinks_and_Clean_txt_file.sh</a:t>
            </a:r>
            <a:r>
              <a:rPr lang="nl-BE" sz="1600" dirty="0"/>
              <a:t>. Do the same in _Full 1 &amp; 2_Full (cfr coherence threshold). </a:t>
            </a:r>
            <a:endParaRPr lang="nl-BE" sz="1600" b="1" i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EAC4F-9929-356E-8229-67D397C263C5}"/>
              </a:ext>
            </a:extLst>
          </p:cNvPr>
          <p:cNvGrpSpPr/>
          <p:nvPr/>
        </p:nvGrpSpPr>
        <p:grpSpPr>
          <a:xfrm>
            <a:off x="8468147" y="4833344"/>
            <a:ext cx="1703837" cy="671209"/>
            <a:chOff x="8468147" y="4833344"/>
            <a:chExt cx="1703837" cy="671209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E49780A-AB39-8D7E-0834-63C589E7B6B3}"/>
                </a:ext>
              </a:extLst>
            </p:cNvPr>
            <p:cNvSpPr/>
            <p:nvPr/>
          </p:nvSpPr>
          <p:spPr>
            <a:xfrm>
              <a:off x="8468147" y="4833344"/>
              <a:ext cx="204281" cy="671209"/>
            </a:xfrm>
            <a:prstGeom prst="rightBrace">
              <a:avLst>
                <a:gd name="adj1" fmla="val 63888"/>
                <a:gd name="adj2" fmla="val 52899"/>
              </a:avLst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L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008EE3-EFE4-4AFC-7647-62DABAB2DE82}"/>
                </a:ext>
              </a:extLst>
            </p:cNvPr>
            <p:cNvSpPr txBox="1"/>
            <p:nvPr/>
          </p:nvSpPr>
          <p:spPr>
            <a:xfrm>
              <a:off x="8709852" y="4984282"/>
              <a:ext cx="146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I</a:t>
              </a:r>
              <a:r>
                <a:rPr lang="en-LU" dirty="0">
                  <a:solidFill>
                    <a:srgbClr val="C00000"/>
                  </a:solidFill>
                </a:rPr>
                <a:t>f same: 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5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26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1: Read,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coregister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Global Primary (Super Master) and compute baseline plots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2: Process all the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DInSAR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pairs</a:t>
            </a:r>
          </a:p>
          <a:p>
            <a:r>
              <a:rPr lang="en-GB" b="1" dirty="0"/>
              <a:t>Step 3: Run the MSBAS inversion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F30A0-3CA6-2F9E-EF0B-8A8300F78B25}"/>
              </a:ext>
            </a:extLst>
          </p:cNvPr>
          <p:cNvSpPr txBox="1"/>
          <p:nvPr/>
        </p:nvSpPr>
        <p:spPr>
          <a:xfrm>
            <a:off x="708202" y="2641967"/>
            <a:ext cx="1075397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 (continued):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Checks that each </a:t>
            </a:r>
            <a:r>
              <a:rPr lang="nl-BE" sz="1600" dirty="0">
                <a:solidFill>
                  <a:srgbClr val="0070C0"/>
                </a:solidFill>
              </a:rPr>
              <a:t>DefoInterpolx2Detrend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>
                <a:solidFill>
                  <a:srgbClr val="0070C0"/>
                </a:solidFill>
              </a:rPr>
              <a:t>.txt </a:t>
            </a:r>
            <a:r>
              <a:rPr lang="nl-BE" sz="1600" dirty="0"/>
              <a:t>has 4 columns (for files with and without coherence threshold).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b="1" i="1" dirty="0"/>
              <a:t>_Check_bad_DefoInterpolx2Detrend.sh</a:t>
            </a:r>
            <a:r>
              <a:rPr lang="nl-BE" sz="1600" dirty="0"/>
              <a:t>: Again remove lines in </a:t>
            </a:r>
            <a:r>
              <a:rPr lang="nl-BE" sz="1600" dirty="0">
                <a:solidFill>
                  <a:srgbClr val="0070C0"/>
                </a:solidFill>
              </a:rPr>
              <a:t>MODEi.txt</a:t>
            </a:r>
            <a:r>
              <a:rPr lang="nl-BE" sz="1600" dirty="0"/>
              <a:t> files associated to possible broken links or duplicated lines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b="1" i="1" dirty="0"/>
              <a:t>build_header_msbas_criteria.sh </a:t>
            </a:r>
            <a:r>
              <a:rPr lang="nl-BE" sz="1600" dirty="0"/>
              <a:t>for preparing the MSBAS files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Update header.txt to our needs: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R_FLAG </a:t>
            </a:r>
            <a:r>
              <a:rPr lang="nl-BE" sz="1600" dirty="0"/>
              <a:t>(inversion order and lambda factor) and </a:t>
            </a:r>
            <a:r>
              <a:rPr lang="nl-BE" sz="1600" dirty="0">
                <a:solidFill>
                  <a:srgbClr val="00B050"/>
                </a:solidFill>
              </a:rPr>
              <a:t>C_FLAG </a:t>
            </a:r>
            <a:r>
              <a:rPr lang="nl-BE" sz="1600" dirty="0"/>
              <a:t>(no calib because defo is already detrended)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Check again </a:t>
            </a:r>
            <a:r>
              <a:rPr lang="nl-BE" sz="1600" dirty="0">
                <a:solidFill>
                  <a:srgbClr val="0070C0"/>
                </a:solidFill>
              </a:rPr>
              <a:t>MODEi.txt</a:t>
            </a:r>
            <a:r>
              <a:rPr lang="nl-BE" sz="1600" dirty="0"/>
              <a:t> files  (4 columns, no broken links, no duplicated lines…)</a:t>
            </a:r>
          </a:p>
          <a:p>
            <a:pPr lvl="1">
              <a:spcAft>
                <a:spcPts val="600"/>
              </a:spcAft>
            </a:pPr>
            <a:r>
              <a:rPr lang="nl-BE" sz="1600" dirty="0">
                <a:solidFill>
                  <a:srgbClr val="FF0000"/>
                </a:solidFill>
              </a:rPr>
              <a:t>START the </a:t>
            </a:r>
            <a:r>
              <a:rPr lang="nl-BE" sz="1600" b="1" dirty="0">
                <a:solidFill>
                  <a:srgbClr val="FF0000"/>
                </a:solidFill>
              </a:rPr>
              <a:t>EW-UD</a:t>
            </a:r>
            <a:r>
              <a:rPr lang="nl-BE" sz="1600" dirty="0">
                <a:solidFill>
                  <a:srgbClr val="FF0000"/>
                </a:solidFill>
              </a:rPr>
              <a:t> processing </a:t>
            </a:r>
            <a:r>
              <a:rPr lang="nl-BE" sz="1600" b="1" dirty="0">
                <a:solidFill>
                  <a:srgbClr val="FF0000"/>
                </a:solidFill>
              </a:rPr>
              <a:t>without</a:t>
            </a:r>
            <a:r>
              <a:rPr lang="nl-BE" sz="1600" dirty="0">
                <a:solidFill>
                  <a:srgbClr val="FF0000"/>
                </a:solidFill>
              </a:rPr>
              <a:t> coherence threshold: </a:t>
            </a:r>
            <a:endParaRPr lang="nl-BE" sz="1600" dirty="0"/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If not the first run, merge newly created </a:t>
            </a:r>
            <a:r>
              <a:rPr lang="nl-BE" sz="1600" dirty="0">
                <a:solidFill>
                  <a:srgbClr val="0070C0"/>
                </a:solidFill>
              </a:rPr>
              <a:t>DefoInterpolx2Detrend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>
                <a:solidFill>
                  <a:srgbClr val="0070C0"/>
                </a:solidFill>
              </a:rPr>
              <a:t>.txt </a:t>
            </a:r>
            <a:r>
              <a:rPr lang="nl-BE" sz="1600" dirty="0"/>
              <a:t>with</a:t>
            </a:r>
            <a:r>
              <a:rPr lang="nl-BE" sz="1600" dirty="0">
                <a:solidFill>
                  <a:srgbClr val="0070C0"/>
                </a:solidFill>
              </a:rPr>
              <a:t> DefoInterpolx2Detrend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>
                <a:solidFill>
                  <a:srgbClr val="0070C0"/>
                </a:solidFill>
              </a:rPr>
              <a:t>_Full.txt </a:t>
            </a:r>
            <a:br>
              <a:rPr lang="nl-BE" sz="1600" dirty="0">
                <a:solidFill>
                  <a:srgbClr val="0070C0"/>
                </a:solidFill>
              </a:rPr>
            </a:br>
            <a:r>
              <a:rPr lang="nl-BE" sz="1600" dirty="0"/>
              <a:t>and</a:t>
            </a:r>
            <a:r>
              <a:rPr lang="nl-BE" sz="1600" dirty="0">
                <a:solidFill>
                  <a:srgbClr val="00B050"/>
                </a:solidFill>
              </a:rPr>
              <a:t> /DefoInterpolx2Detrend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>
                <a:solidFill>
                  <a:srgbClr val="00B050"/>
                </a:solidFill>
              </a:rPr>
              <a:t> </a:t>
            </a:r>
            <a:r>
              <a:rPr lang="nl-BE" sz="1600" dirty="0"/>
              <a:t>with</a:t>
            </a:r>
            <a:r>
              <a:rPr lang="nl-BE" sz="1600" dirty="0">
                <a:solidFill>
                  <a:srgbClr val="0070C0"/>
                </a:solidFill>
              </a:rPr>
              <a:t> /</a:t>
            </a:r>
            <a:r>
              <a:rPr lang="nl-BE" sz="1600" dirty="0">
                <a:solidFill>
                  <a:srgbClr val="00B050"/>
                </a:solidFill>
              </a:rPr>
              <a:t>DefoInterpolx2Detrend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>
                <a:solidFill>
                  <a:srgbClr val="00B050"/>
                </a:solidFill>
              </a:rPr>
              <a:t>_Full</a:t>
            </a:r>
            <a:r>
              <a:rPr lang="nl-BE" sz="1600" dirty="0">
                <a:solidFill>
                  <a:srgbClr val="0070C0"/>
                </a:solidFill>
              </a:rPr>
              <a:t>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Update header.txt to our needs: takes the </a:t>
            </a:r>
            <a:r>
              <a:rPr lang="nl-BE" sz="1600" dirty="0">
                <a:solidFill>
                  <a:srgbClr val="0070C0"/>
                </a:solidFill>
              </a:rPr>
              <a:t>DefoInterpolx2Detrend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>
                <a:solidFill>
                  <a:srgbClr val="0070C0"/>
                </a:solidFill>
              </a:rPr>
              <a:t>_Full.txt </a:t>
            </a:r>
            <a:r>
              <a:rPr lang="nl-BE" sz="1600" dirty="0"/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348975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26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1: Read,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coregister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Global Primary (Super Master) and compute baseline plots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2: Process all the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DInSAR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pairs</a:t>
            </a:r>
          </a:p>
          <a:p>
            <a:r>
              <a:rPr lang="en-GB" b="1" dirty="0"/>
              <a:t>Step 3: Run the MSBAS inversion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F30A0-3CA6-2F9E-EF0B-8A8300F78B25}"/>
              </a:ext>
            </a:extLst>
          </p:cNvPr>
          <p:cNvSpPr txBox="1"/>
          <p:nvPr/>
        </p:nvSpPr>
        <p:spPr>
          <a:xfrm>
            <a:off x="719013" y="2466264"/>
            <a:ext cx="10753974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 (continued):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Run the </a:t>
            </a:r>
            <a:r>
              <a:rPr lang="nl-BE" sz="1600" b="1" i="1" dirty="0"/>
              <a:t>MSBAS.sh </a:t>
            </a:r>
            <a:r>
              <a:rPr lang="nl-BE" sz="1600" dirty="0"/>
              <a:t>for the Full data sets (i.e. without coherence threshold) with a list of points of interest for which it will compute the time series (pdf format, with error bars)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Make the baseline plots with exactly the pairs used: </a:t>
            </a:r>
            <a:r>
              <a:rPr lang="nl-BE" sz="1600" b="1" i="1" dirty="0"/>
              <a:t>PlotBaselineGeocMSBASmodeTXT.sh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Copy the list of points of interest and the time series (plots and values as 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  <a:r>
              <a:rPr lang="nl-BE" sz="1600" dirty="0"/>
              <a:t>; both named with description) in the directory where times series are stored for the _Full processing, that is </a:t>
            </a:r>
            <a:r>
              <a:rPr lang="nl-BE" sz="1600" dirty="0">
                <a:solidFill>
                  <a:srgbClr val="00B050"/>
                </a:solidFill>
              </a:rPr>
              <a:t>/zz_UD_EW_TS_Auto_${ORDER}_${LAMBDA}_${LABEL}_NoCohThresh/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Plot additional times series, though as double difference bewteen points of interest using </a:t>
            </a:r>
            <a:r>
              <a:rPr lang="nl-BE" sz="1600" b="1" i="1" dirty="0"/>
              <a:t>PlotTS_all_comp.sh </a:t>
            </a:r>
            <a:r>
              <a:rPr lang="nl-BE" sz="1600" dirty="0"/>
              <a:t>(</a:t>
            </a:r>
            <a:r>
              <a:rPr lang="nl-BE" sz="1600" dirty="0">
                <a:solidFill>
                  <a:srgbClr val="FF0000"/>
                </a:solidFill>
              </a:rPr>
              <a:t>see next ppt</a:t>
            </a:r>
            <a:r>
              <a:rPr lang="nl-BE" sz="1600" dirty="0"/>
              <a:t>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Move these additional double difference time series (plots and values as 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  <a:r>
              <a:rPr lang="nl-BE" sz="1600" dirty="0"/>
              <a:t>; both named with description) in the directory where times series are stored for the _Full processing, that is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${MSBASDIR}/zz_UD_EW_TS_Auto_${ORDER}_${LAMBDA}_${LABEL}_NoCohThresh/__Combi/ </a:t>
            </a:r>
            <a:r>
              <a:rPr lang="nl-BE" sz="1600" dirty="0"/>
              <a:t>for figs, and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${MSBASDIR}/zz_UD_EW_TS_Auto_${ORDER}_${LAMBDA}_${LABEL}_NoCohThresh/_Time_series/ </a:t>
            </a:r>
            <a:r>
              <a:rPr lang="nl-BE" sz="1600" dirty="0"/>
              <a:t>for values</a:t>
            </a:r>
            <a:br>
              <a:rPr lang="nl-BE" sz="1600" dirty="0"/>
            </a:br>
            <a:r>
              <a:rPr lang="nl-BE" sz="1600" dirty="0"/>
              <a:t>where </a:t>
            </a:r>
            <a:r>
              <a:rPr lang="nl-BE" sz="1600" dirty="0">
                <a:solidFill>
                  <a:srgbClr val="00B050"/>
                </a:solidFill>
              </a:rPr>
              <a:t>${MSBASDIR}/ </a:t>
            </a:r>
            <a:r>
              <a:rPr lang="nl-BE" sz="1600" dirty="0"/>
              <a:t>is e.g.</a:t>
            </a:r>
            <a:r>
              <a:rPr lang="nl-BE" sz="1600" dirty="0">
                <a:solidFill>
                  <a:srgbClr val="00B050"/>
                </a:solidFill>
              </a:rPr>
              <a:t> /</a:t>
            </a:r>
            <a:r>
              <a:rPr lang="en-LU" sz="1600" i="1" dirty="0">
                <a:solidFill>
                  <a:srgbClr val="00B050"/>
                </a:solidFill>
              </a:rPr>
              <a:t>3602</a:t>
            </a:r>
            <a:r>
              <a:rPr lang="en-LU" sz="1600" dirty="0">
                <a:solidFill>
                  <a:srgbClr val="00B050"/>
                </a:solidFill>
              </a:rPr>
              <a:t>/MSBAS/</a:t>
            </a:r>
            <a:r>
              <a:rPr lang="en-LU" sz="1600" i="1" dirty="0">
                <a:solidFill>
                  <a:srgbClr val="00B050"/>
                </a:solidFill>
              </a:rPr>
              <a:t>YourRegion_and_Some_Info</a:t>
            </a:r>
            <a:r>
              <a:rPr lang="en-LU" sz="1600" dirty="0">
                <a:solidFill>
                  <a:srgbClr val="00B050"/>
                </a:solidFill>
              </a:rPr>
              <a:t>/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56759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26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1: Read,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coregister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Global Primary (Super Master) and compute baseline plots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2: Process all the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DInSAR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pairs</a:t>
            </a:r>
          </a:p>
          <a:p>
            <a:r>
              <a:rPr lang="en-GB" b="1" dirty="0"/>
              <a:t>Step 3: Run the MSBAS inversion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F30A0-3CA6-2F9E-EF0B-8A8300F78B25}"/>
              </a:ext>
            </a:extLst>
          </p:cNvPr>
          <p:cNvSpPr txBox="1"/>
          <p:nvPr/>
        </p:nvSpPr>
        <p:spPr>
          <a:xfrm>
            <a:off x="719013" y="2466264"/>
            <a:ext cx="1075397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 (continued): </a:t>
            </a:r>
          </a:p>
          <a:p>
            <a:pPr lvl="1">
              <a:spcAft>
                <a:spcPts val="600"/>
              </a:spcAft>
            </a:pPr>
            <a:r>
              <a:rPr lang="nl-BE" sz="1600" dirty="0">
                <a:solidFill>
                  <a:srgbClr val="FF0000"/>
                </a:solidFill>
              </a:rPr>
              <a:t>START the </a:t>
            </a:r>
            <a:r>
              <a:rPr lang="nl-BE" sz="1600" b="1" dirty="0">
                <a:solidFill>
                  <a:srgbClr val="FF0000"/>
                </a:solidFill>
              </a:rPr>
              <a:t>EW-UD</a:t>
            </a:r>
            <a:r>
              <a:rPr lang="nl-BE" sz="1600" dirty="0">
                <a:solidFill>
                  <a:srgbClr val="FF0000"/>
                </a:solidFill>
              </a:rPr>
              <a:t> processing </a:t>
            </a:r>
            <a:r>
              <a:rPr lang="nl-BE" sz="1600" b="1" dirty="0">
                <a:solidFill>
                  <a:srgbClr val="FF0000"/>
                </a:solidFill>
              </a:rPr>
              <a:t>with</a:t>
            </a:r>
            <a:r>
              <a:rPr lang="nl-BE" sz="1600" dirty="0">
                <a:solidFill>
                  <a:srgbClr val="FF0000"/>
                </a:solidFill>
              </a:rPr>
              <a:t> coherence threshold: </a:t>
            </a:r>
            <a:endParaRPr lang="nl-BE" sz="1600" dirty="0"/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Get back to header without </a:t>
            </a:r>
            <a:r>
              <a:rPr lang="nl-BE" sz="1600" dirty="0">
                <a:solidFill>
                  <a:srgbClr val="0070C0"/>
                </a:solidFill>
              </a:rPr>
              <a:t>DefoInterpolx2Detrend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>
                <a:solidFill>
                  <a:srgbClr val="0070C0"/>
                </a:solidFill>
              </a:rPr>
              <a:t>_Full.txt </a:t>
            </a:r>
            <a:r>
              <a:rPr lang="nl-BE" sz="1600" dirty="0"/>
              <a:t>data sets, that is</a:t>
            </a:r>
            <a:r>
              <a:rPr lang="nl-BE" sz="1600" dirty="0">
                <a:solidFill>
                  <a:srgbClr val="0070C0"/>
                </a:solidFill>
              </a:rPr>
              <a:t> DefoInterpolx2Detrend</a:t>
            </a:r>
            <a:r>
              <a:rPr lang="nl-BE" sz="1600" i="1" dirty="0">
                <a:solidFill>
                  <a:srgbClr val="00B050"/>
                </a:solidFill>
              </a:rPr>
              <a:t>i</a:t>
            </a:r>
            <a:r>
              <a:rPr lang="nl-BE" sz="1600" dirty="0">
                <a:solidFill>
                  <a:srgbClr val="0070C0"/>
                </a:solidFill>
              </a:rPr>
              <a:t>.tx</a:t>
            </a:r>
            <a:r>
              <a:rPr lang="nl-BE" sz="1600" dirty="0"/>
              <a:t>t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Compute the coherence restriction: </a:t>
            </a:r>
            <a:r>
              <a:rPr lang="nl-BE" sz="1600" b="1" i="1" dirty="0"/>
              <a:t>restrict_msbas_to_Coh.sh </a:t>
            </a:r>
            <a:endParaRPr lang="nl-BE" sz="1600" dirty="0"/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If there are pairs to exclude: </a:t>
            </a:r>
            <a:r>
              <a:rPr lang="nl-BE" sz="1600" b="1" i="1" dirty="0"/>
              <a:t>Exclude_Pairs_From_Mode.txt.sh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Run the </a:t>
            </a:r>
            <a:r>
              <a:rPr lang="nl-BE" sz="1600" b="1" i="1" dirty="0"/>
              <a:t>MSBAS.sh </a:t>
            </a:r>
            <a:r>
              <a:rPr lang="nl-BE" sz="1600" dirty="0"/>
              <a:t>with coherence threshold and with a list of points of interest for which it will compute the time series (pdf format, with error bars)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Make the baseline plots with exactly the pairs used: </a:t>
            </a:r>
            <a:r>
              <a:rPr lang="nl-BE" sz="1600" b="1" i="1" dirty="0"/>
              <a:t>PlotBaselineGeocMSBASmodeTXT.sh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Copy the list of points of interest and the time series (plots and values as 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  <a:r>
              <a:rPr lang="nl-BE" sz="1600" dirty="0"/>
              <a:t>; both named with description) in the directory where times series are stored for the processing with coh threshold, that is </a:t>
            </a:r>
            <a:r>
              <a:rPr lang="nl-BE" sz="1600" dirty="0">
                <a:solidFill>
                  <a:srgbClr val="00B050"/>
                </a:solidFill>
              </a:rPr>
              <a:t>/zz_UD_EW_TS_Auto_${ORDER}_${LAMBDA}_${LABEL}/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Plot additional times series, though as double difference bewteen points of interest using </a:t>
            </a:r>
            <a:r>
              <a:rPr lang="nl-BE" sz="1600" b="1" i="1" dirty="0"/>
              <a:t>PlotTS_all_comp.sh </a:t>
            </a:r>
            <a:r>
              <a:rPr lang="nl-BE" sz="1600" dirty="0"/>
              <a:t>(</a:t>
            </a:r>
            <a:r>
              <a:rPr lang="nl-BE" sz="1600" dirty="0">
                <a:solidFill>
                  <a:srgbClr val="FF0000"/>
                </a:solidFill>
              </a:rPr>
              <a:t>see next ppt</a:t>
            </a:r>
            <a:r>
              <a:rPr lang="nl-B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417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26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1: Read,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coregister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Global Primary (Super Master) and compute baseline plots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2: Process all the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DInSAR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pairs</a:t>
            </a:r>
          </a:p>
          <a:p>
            <a:r>
              <a:rPr lang="en-GB" b="1" dirty="0"/>
              <a:t>Step 3: Run the MSBAS inversion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F30A0-3CA6-2F9E-EF0B-8A8300F78B25}"/>
              </a:ext>
            </a:extLst>
          </p:cNvPr>
          <p:cNvSpPr txBox="1"/>
          <p:nvPr/>
        </p:nvSpPr>
        <p:spPr>
          <a:xfrm>
            <a:off x="719013" y="2466264"/>
            <a:ext cx="1075397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 (continued):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Move these additional double difference time series (plots and values as 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  <a:r>
              <a:rPr lang="nl-BE" sz="1600" dirty="0"/>
              <a:t>; both named with description) in the directory where times series are stored for the _Full processing, that is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${MSBASDIR}/zz_UD_EW_TS_Auto_${ORDER}_${LAMBDA}_${LABEL}/__Combi/ </a:t>
            </a:r>
            <a:r>
              <a:rPr lang="nl-BE" sz="1600" dirty="0"/>
              <a:t>for figs, and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${MSBASDIR}/zz_UD_EW_TS_Auto_${ORDER}_${LAMBDA}_${LABEL}/_Time_series/ </a:t>
            </a:r>
            <a:r>
              <a:rPr lang="nl-BE" sz="1600" dirty="0"/>
              <a:t>for values</a:t>
            </a:r>
          </a:p>
          <a:p>
            <a:pPr lvl="1">
              <a:spcAft>
                <a:spcPts val="600"/>
              </a:spcAft>
            </a:pPr>
            <a:r>
              <a:rPr lang="nl-BE" sz="1600" dirty="0">
                <a:solidFill>
                  <a:srgbClr val="FF0000"/>
                </a:solidFill>
              </a:rPr>
              <a:t>START the </a:t>
            </a:r>
            <a:r>
              <a:rPr lang="nl-BE" sz="1600" b="1" dirty="0">
                <a:solidFill>
                  <a:srgbClr val="FF0000"/>
                </a:solidFill>
              </a:rPr>
              <a:t>ASC</a:t>
            </a:r>
            <a:r>
              <a:rPr lang="nl-BE" sz="1600" dirty="0">
                <a:solidFill>
                  <a:srgbClr val="FF0000"/>
                </a:solidFill>
              </a:rPr>
              <a:t> processing </a:t>
            </a:r>
            <a:r>
              <a:rPr lang="nl-BE" sz="1600" b="1" dirty="0">
                <a:solidFill>
                  <a:srgbClr val="FF0000"/>
                </a:solidFill>
              </a:rPr>
              <a:t>with</a:t>
            </a:r>
            <a:r>
              <a:rPr lang="nl-BE" sz="1600" dirty="0">
                <a:solidFill>
                  <a:srgbClr val="FF0000"/>
                </a:solidFill>
              </a:rPr>
              <a:t> coherence threshold: </a:t>
            </a:r>
            <a:endParaRPr lang="nl-BE" sz="1600" dirty="0"/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Set header.txt by commenting the line with </a:t>
            </a:r>
            <a:r>
              <a:rPr lang="nl-BE" sz="1600" dirty="0">
                <a:solidFill>
                  <a:srgbClr val="0070C0"/>
                </a:solidFill>
              </a:rPr>
              <a:t>DefoInterpolx2Detrend</a:t>
            </a:r>
            <a:r>
              <a:rPr lang="nl-BE" sz="1600" dirty="0">
                <a:solidFill>
                  <a:srgbClr val="FF0000"/>
                </a:solidFill>
              </a:rPr>
              <a:t>2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Run the </a:t>
            </a:r>
            <a:r>
              <a:rPr lang="nl-BE" sz="1600" b="1" i="1" dirty="0"/>
              <a:t>MSBAS.sh </a:t>
            </a:r>
            <a:r>
              <a:rPr lang="nl-BE" sz="1600" dirty="0"/>
              <a:t>with coherence threshold and with a list of points of interest for which it will compute the time series (pdf format, with error bars)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Copy the list of points of interest and the time series (plots and values as 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  <a:r>
              <a:rPr lang="nl-BE" sz="1600" dirty="0"/>
              <a:t>; both named with description) in the directory where times series are stored for the processing with coh threshold, that is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/${MSBASDIR}/zz_LOS_TS_Asc_Auto_${ORDER}_${LAMBDA}_${LABEL}/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Plot additional times series, though as double difference bewteen points of interest using </a:t>
            </a:r>
            <a:r>
              <a:rPr lang="nl-BE" sz="1600" b="1" i="1" dirty="0"/>
              <a:t>PlotTS.sh </a:t>
            </a:r>
            <a:r>
              <a:rPr lang="nl-BE" sz="1600" dirty="0"/>
              <a:t>(</a:t>
            </a:r>
            <a:r>
              <a:rPr lang="nl-BE" sz="1600" dirty="0">
                <a:solidFill>
                  <a:srgbClr val="FF0000"/>
                </a:solidFill>
              </a:rPr>
              <a:t>see next ppt</a:t>
            </a:r>
            <a:r>
              <a:rPr lang="nl-B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516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26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1: Read,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coregister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Global Primary (Super Master) and compute baseline plots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2: Process all the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DInSAR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pairs</a:t>
            </a:r>
          </a:p>
          <a:p>
            <a:r>
              <a:rPr lang="en-GB" b="1" dirty="0"/>
              <a:t>Step 3: Run the MSBAS inversion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F30A0-3CA6-2F9E-EF0B-8A8300F78B25}"/>
              </a:ext>
            </a:extLst>
          </p:cNvPr>
          <p:cNvSpPr txBox="1"/>
          <p:nvPr/>
        </p:nvSpPr>
        <p:spPr>
          <a:xfrm>
            <a:off x="719013" y="2466264"/>
            <a:ext cx="1075397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 (continued):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Move these additional double difference time series (plots and values as 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  <a:r>
              <a:rPr lang="nl-BE" sz="1600" dirty="0"/>
              <a:t>; both named with description) in the directory where times series are stored for the _Full processing, that is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${MSBASDIR}/zz_LOS_TS_Asc_Auto_${ORDER}_${LAMBDA}_${LABEL}/__Combi/ </a:t>
            </a:r>
            <a:r>
              <a:rPr lang="nl-BE" sz="1600" dirty="0"/>
              <a:t>for figs, and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${MSBASDIR}/zz_LOS_TS_Asc_Auto_${ORDER}_${LAMBDA}_${LABEL}/_Time_series/ </a:t>
            </a:r>
            <a:r>
              <a:rPr lang="nl-BE" sz="1600" dirty="0"/>
              <a:t>for values</a:t>
            </a:r>
          </a:p>
          <a:p>
            <a:pPr lvl="1">
              <a:spcAft>
                <a:spcPts val="600"/>
              </a:spcAft>
            </a:pPr>
            <a:r>
              <a:rPr lang="nl-BE" sz="1600" dirty="0">
                <a:solidFill>
                  <a:srgbClr val="FF0000"/>
                </a:solidFill>
              </a:rPr>
              <a:t>START the </a:t>
            </a:r>
            <a:r>
              <a:rPr lang="nl-BE" sz="1600" b="1" dirty="0">
                <a:solidFill>
                  <a:srgbClr val="FF0000"/>
                </a:solidFill>
              </a:rPr>
              <a:t>DESC</a:t>
            </a:r>
            <a:r>
              <a:rPr lang="nl-BE" sz="1600" dirty="0">
                <a:solidFill>
                  <a:srgbClr val="FF0000"/>
                </a:solidFill>
              </a:rPr>
              <a:t> processing </a:t>
            </a:r>
            <a:r>
              <a:rPr lang="nl-BE" sz="1600" b="1" dirty="0">
                <a:solidFill>
                  <a:srgbClr val="FF0000"/>
                </a:solidFill>
              </a:rPr>
              <a:t>with</a:t>
            </a:r>
            <a:r>
              <a:rPr lang="nl-BE" sz="1600" dirty="0">
                <a:solidFill>
                  <a:srgbClr val="FF0000"/>
                </a:solidFill>
              </a:rPr>
              <a:t> coherence threshold: </a:t>
            </a:r>
            <a:endParaRPr lang="nl-BE" sz="1600" dirty="0"/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Set header.txt by commenting the line with </a:t>
            </a:r>
            <a:r>
              <a:rPr lang="nl-BE" sz="1600" dirty="0">
                <a:solidFill>
                  <a:srgbClr val="0070C0"/>
                </a:solidFill>
              </a:rPr>
              <a:t>DefoInterpolx2Detrend</a:t>
            </a:r>
            <a:r>
              <a:rPr lang="nl-BE" sz="1600" dirty="0">
                <a:solidFill>
                  <a:srgbClr val="FF0000"/>
                </a:solidFill>
              </a:rPr>
              <a:t>1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Run the </a:t>
            </a:r>
            <a:r>
              <a:rPr lang="nl-BE" sz="1600" b="1" i="1" dirty="0"/>
              <a:t>MSBAS.sh </a:t>
            </a:r>
            <a:r>
              <a:rPr lang="nl-BE" sz="1600" dirty="0"/>
              <a:t>with coherence threshold and with a list of points of interest for which it will compute the time series (pdf format, with error bars)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Copy the list of points of interest and the time series (plots and values as 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  <a:r>
              <a:rPr lang="nl-BE" sz="1600" dirty="0"/>
              <a:t>; both named with description) in the directory where times series are stored for the processing with coh threshold, that is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/${MSBASDIR}/zz_LOS_TS_Desc_Auto_${ORDER}_${LAMBDA}_${LABEL}/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Plot additional times series, though as double difference bewteen points of interest using </a:t>
            </a:r>
            <a:r>
              <a:rPr lang="nl-BE" sz="1600" b="1" i="1" dirty="0"/>
              <a:t>PlotTS.sh </a:t>
            </a:r>
            <a:r>
              <a:rPr lang="nl-BE" sz="1600" dirty="0"/>
              <a:t>(</a:t>
            </a:r>
            <a:r>
              <a:rPr lang="nl-BE" sz="1600" dirty="0">
                <a:solidFill>
                  <a:srgbClr val="FF0000"/>
                </a:solidFill>
              </a:rPr>
              <a:t>see next ppt</a:t>
            </a:r>
            <a:r>
              <a:rPr lang="nl-B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043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26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1: Read,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coregister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Global Primary (Super Master) and compute baseline plots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2: Process all the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DInSAR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pairs</a:t>
            </a:r>
          </a:p>
          <a:p>
            <a:r>
              <a:rPr lang="en-GB" b="1" dirty="0"/>
              <a:t>Step 3: Run the MSBAS inversion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F30A0-3CA6-2F9E-EF0B-8A8300F78B25}"/>
              </a:ext>
            </a:extLst>
          </p:cNvPr>
          <p:cNvSpPr txBox="1"/>
          <p:nvPr/>
        </p:nvSpPr>
        <p:spPr>
          <a:xfrm>
            <a:off x="719013" y="2466264"/>
            <a:ext cx="10753974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 (continued):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Move these additional double difference time series (plots and values as </a:t>
            </a:r>
            <a:r>
              <a:rPr lang="nl-BE" sz="1600" dirty="0">
                <a:solidFill>
                  <a:srgbClr val="0070C0"/>
                </a:solidFill>
              </a:rPr>
              <a:t>.txt</a:t>
            </a:r>
            <a:r>
              <a:rPr lang="nl-BE" sz="1600" dirty="0"/>
              <a:t>; both named with description) in the directory where times series are stored for the _Full processing, that is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${MSBASDIR}/zz_LOS_TS_Desc_Auto_${ORDER}_${LAMBDA}_${LABEL}/__Combi/ </a:t>
            </a:r>
            <a:r>
              <a:rPr lang="nl-BE" sz="1600" dirty="0"/>
              <a:t>for figs, and </a:t>
            </a:r>
            <a:br>
              <a:rPr lang="nl-BE" sz="1600" dirty="0"/>
            </a:br>
            <a:r>
              <a:rPr lang="nl-BE" sz="1600" dirty="0">
                <a:solidFill>
                  <a:srgbClr val="00B050"/>
                </a:solidFill>
              </a:rPr>
              <a:t>${MSBASDIR}/zz_LOS_TS_Desc_Auto_${ORDER}_${LAMBDA}_${LABEL}/_Time_series/ </a:t>
            </a:r>
            <a:r>
              <a:rPr lang="nl-BE" sz="1600" dirty="0"/>
              <a:t>for values</a:t>
            </a:r>
          </a:p>
          <a:p>
            <a:pPr lvl="1">
              <a:spcAft>
                <a:spcPts val="600"/>
              </a:spcAft>
            </a:pPr>
            <a:r>
              <a:rPr lang="nl-BE" sz="1600" dirty="0">
                <a:solidFill>
                  <a:srgbClr val="FF0000"/>
                </a:solidFill>
              </a:rPr>
              <a:t>Nearly there…</a:t>
            </a:r>
            <a:endParaRPr lang="nl-BE" sz="1600" dirty="0"/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Get back to original header.txt in preparation of next run</a:t>
            </a:r>
            <a:endParaRPr lang="nl-BE" sz="1600" dirty="0">
              <a:solidFill>
                <a:srgbClr val="0070C0"/>
              </a:solidFill>
            </a:endParaRP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Store the date and time of end or processing in </a:t>
            </a:r>
            <a:r>
              <a:rPr lang="nl-BE" sz="1600" dirty="0">
                <a:solidFill>
                  <a:srgbClr val="00B050"/>
                </a:solidFill>
              </a:rPr>
              <a:t>${MSBASDIR}/</a:t>
            </a:r>
            <a:r>
              <a:rPr lang="nl-BE" sz="1600" dirty="0">
                <a:solidFill>
                  <a:srgbClr val="0070C0"/>
                </a:solidFill>
              </a:rPr>
              <a:t>_last_MSBAS_process.txt </a:t>
            </a:r>
            <a:r>
              <a:rPr lang="nl-BE" sz="1600" dirty="0"/>
              <a:t> for check at next run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Store date of last Asc and last Desc pair computed in </a:t>
            </a:r>
            <a:r>
              <a:rPr lang="nl-BE" sz="1600" dirty="0">
                <a:solidFill>
                  <a:srgbClr val="00B050"/>
                </a:solidFill>
              </a:rPr>
              <a:t>${MSBASDIR}/</a:t>
            </a:r>
            <a:r>
              <a:rPr lang="nl-BE" sz="1600" dirty="0">
                <a:solidFill>
                  <a:srgbClr val="0070C0"/>
                </a:solidFill>
              </a:rPr>
              <a:t>_Last_MassProcessed_Pairs_Time.txt </a:t>
            </a:r>
            <a:r>
              <a:rPr lang="nl-BE" sz="1600" dirty="0"/>
              <a:t> for check at next run </a:t>
            </a:r>
          </a:p>
          <a:p>
            <a:pPr lvl="1">
              <a:spcAft>
                <a:spcPts val="600"/>
              </a:spcAft>
            </a:pPr>
            <a:r>
              <a:rPr lang="nl-BE" sz="1600" dirty="0">
                <a:solidFill>
                  <a:srgbClr val="FF0000"/>
                </a:solidFill>
              </a:rPr>
              <a:t>All done !</a:t>
            </a:r>
            <a:endParaRPr lang="nl-BE" sz="16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Let’s see the script…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55748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26703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1: Read,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coregister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Global Primary (Super Master) and compute baseline plots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2: Process all the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DInSAR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pairs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3: Run the MSBAS inversion </a:t>
            </a:r>
          </a:p>
          <a:p>
            <a:r>
              <a:rPr lang="en-GB" b="1" dirty="0"/>
              <a:t>SAR shadow processing </a:t>
            </a:r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CA924-E0BD-76B6-4AA2-2A2EA4CCE599}"/>
              </a:ext>
            </a:extLst>
          </p:cNvPr>
          <p:cNvSpPr txBox="1"/>
          <p:nvPr/>
        </p:nvSpPr>
        <p:spPr>
          <a:xfrm>
            <a:off x="786024" y="3061755"/>
            <a:ext cx="1075397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  <a:latin typeface="Muli"/>
              </a:rPr>
              <a:t>See examples of crons for automatic amplitude time series of the Nyiragongo and Nyamulagira regions in </a:t>
            </a:r>
            <a:r>
              <a:rPr lang="nl-BE" sz="1600" dirty="0">
                <a:solidFill>
                  <a:srgbClr val="00B050"/>
                </a:solidFill>
              </a:rPr>
              <a:t>$HOME/SAR/AMSTer/SCRIPTS_MT/_cron_scripts/</a:t>
            </a:r>
            <a:r>
              <a:rPr lang="nl-BE" sz="1600" b="1" i="1" dirty="0"/>
              <a:t>Nyigo_Nyam_Crater_S1_Read_AMPLI.sh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 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b="1" i="1" dirty="0"/>
              <a:t>Read_All_Img.sh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Run a </a:t>
            </a:r>
            <a:r>
              <a:rPr lang="nl-BE" sz="1600" b="1" i="1" dirty="0"/>
              <a:t>ALL2GIF.sh</a:t>
            </a:r>
            <a:r>
              <a:rPr lang="nl-BE" sz="1600" dirty="0"/>
              <a:t> for the Nyiragongo region in Asc and Desc and for the Nyamulagira region in Asc. </a:t>
            </a:r>
            <a:br>
              <a:rPr lang="nl-BE" sz="1600" dirty="0"/>
            </a:br>
            <a:r>
              <a:rPr lang="nl-BE" sz="1600" dirty="0"/>
              <a:t>The Nyamulagira is on the same frame of the Desc scenes used for the Nyiragongo. Hence no need to run that one twice.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Because both volcanoes are on the same Desc frame, a special script is launched to extract the required info: </a:t>
            </a:r>
            <a:r>
              <a:rPr lang="nl-BE" sz="1600" b="1" i="1" dirty="0"/>
              <a:t>Shadows_S1_Nyam_Desc.sh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/>
              <a:t>Let’s see the script…</a:t>
            </a:r>
          </a:p>
        </p:txBody>
      </p:sp>
    </p:spTree>
    <p:extLst>
      <p:ext uri="{BB962C8B-B14F-4D97-AF65-F5344CB8AC3E}">
        <p14:creationId xmlns:p14="http://schemas.microsoft.com/office/powerpoint/2010/main" val="5268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241567" y="960889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/>
              <a:t>Plan:</a:t>
            </a:r>
            <a:endParaRPr lang="en-LU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501219" y="1087057"/>
            <a:ext cx="832670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What is a </a:t>
            </a:r>
            <a:r>
              <a:rPr lang="en-GB" b="1" dirty="0" err="1"/>
              <a:t>cron</a:t>
            </a:r>
            <a:r>
              <a:rPr lang="en-GB" b="1" dirty="0"/>
              <a:t> job ? </a:t>
            </a:r>
          </a:p>
          <a:p>
            <a:endParaRPr lang="en-GB" b="1" dirty="0"/>
          </a:p>
          <a:p>
            <a:r>
              <a:rPr lang="en-GB" b="1" dirty="0"/>
              <a:t>Step 0: download the data</a:t>
            </a:r>
          </a:p>
          <a:p>
            <a:endParaRPr lang="en-GB" b="1" dirty="0"/>
          </a:p>
          <a:p>
            <a:r>
              <a:rPr lang="en-GB" b="1" dirty="0"/>
              <a:t>Step 1: Read, </a:t>
            </a:r>
            <a:r>
              <a:rPr lang="en-GB" b="1" dirty="0" err="1"/>
              <a:t>coregister</a:t>
            </a:r>
            <a:r>
              <a:rPr lang="en-GB" b="1" dirty="0"/>
              <a:t> on Global Primary (Super Master) and compute baseline plots</a:t>
            </a:r>
          </a:p>
          <a:p>
            <a:endParaRPr lang="en-GB" b="1" dirty="0"/>
          </a:p>
          <a:p>
            <a:r>
              <a:rPr lang="en-GB" b="1" dirty="0"/>
              <a:t>Step 2: Process all the </a:t>
            </a:r>
            <a:r>
              <a:rPr lang="en-GB" b="1" dirty="0" err="1"/>
              <a:t>DInSAR</a:t>
            </a:r>
            <a:r>
              <a:rPr lang="en-GB" b="1" dirty="0"/>
              <a:t> pairs</a:t>
            </a:r>
          </a:p>
          <a:p>
            <a:endParaRPr lang="en-GB" b="1" dirty="0"/>
          </a:p>
          <a:p>
            <a:r>
              <a:rPr lang="en-GB" b="1" dirty="0"/>
              <a:t>Step 3: Run the MSBAS inversion </a:t>
            </a:r>
          </a:p>
          <a:p>
            <a:endParaRPr lang="en-GB" b="1" dirty="0"/>
          </a:p>
          <a:p>
            <a:r>
              <a:rPr lang="en-GB" b="1" dirty="0"/>
              <a:t>SAR shadow processing </a:t>
            </a:r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E587A-9042-8048-2D67-32B3B68080B1}"/>
              </a:ext>
            </a:extLst>
          </p:cNvPr>
          <p:cNvSpPr txBox="1"/>
          <p:nvPr/>
        </p:nvSpPr>
        <p:spPr>
          <a:xfrm rot="20048326">
            <a:off x="5107415" y="2932863"/>
            <a:ext cx="2480166" cy="70788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LU" sz="4000" dirty="0">
                <a:solidFill>
                  <a:srgbClr val="C00000"/>
                </a:solidFill>
              </a:rPr>
              <a:t> - DONE ! - </a:t>
            </a:r>
          </a:p>
        </p:txBody>
      </p:sp>
    </p:spTree>
    <p:extLst>
      <p:ext uri="{BB962C8B-B14F-4D97-AF65-F5344CB8AC3E}">
        <p14:creationId xmlns:p14="http://schemas.microsoft.com/office/powerpoint/2010/main" val="358560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4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Summer School in </a:t>
            </a:r>
            <a:r>
              <a:rPr lang="en-GB" sz="2400" b="1" i="0" u="none" strike="noStrike" err="1">
                <a:solidFill>
                  <a:schemeClr val="bg1"/>
                </a:solidFill>
                <a:effectLst/>
                <a:latin typeface="Helvetica" pitchFamily="2" charset="0"/>
              </a:rPr>
              <a:t>InSAR</a:t>
            </a:r>
            <a:r>
              <a:rPr lang="en-GB" sz="24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, time series processing and deformation modelling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5BE3B-A14B-E818-44E2-CE9A986831EC}"/>
              </a:ext>
            </a:extLst>
          </p:cNvPr>
          <p:cNvSpPr txBox="1"/>
          <p:nvPr/>
        </p:nvSpPr>
        <p:spPr>
          <a:xfrm>
            <a:off x="4877783" y="4269461"/>
            <a:ext cx="16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70C0"/>
                </a:solidFill>
              </a:rPr>
              <a:t>Nicolas d’Oreye </a:t>
            </a:r>
            <a:endParaRPr lang="en-LU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DFF63-D6AA-75BE-D041-0A7D0F7BFFB8}"/>
              </a:ext>
            </a:extLst>
          </p:cNvPr>
          <p:cNvSpPr txBox="1"/>
          <p:nvPr/>
        </p:nvSpPr>
        <p:spPr>
          <a:xfrm>
            <a:off x="708202" y="2595161"/>
            <a:ext cx="10340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/>
              <a:t>Automatization using </a:t>
            </a:r>
            <a:r>
              <a:rPr lang="en-GB" sz="3600" b="1" dirty="0" err="1"/>
              <a:t>cron</a:t>
            </a:r>
            <a:r>
              <a:rPr lang="en-GB" sz="3600" b="1"/>
              <a:t> jobs</a:t>
            </a:r>
          </a:p>
          <a:p>
            <a:pPr algn="ctr"/>
            <a:endParaRPr lang="en-GB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9EBEB0-4B49-3568-A8FC-F9DF40E66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" y="4751544"/>
            <a:ext cx="1827580" cy="15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4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566D32-5903-833B-0F98-1A40B83F295F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69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err="1">
                <a:solidFill>
                  <a:schemeClr val="bg1"/>
                </a:solidFill>
                <a:effectLst/>
                <a:latin typeface="Helvetica" pitchFamily="2" charset="0"/>
              </a:rPr>
              <a:t>MasTer</a:t>
            </a:r>
            <a:r>
              <a:rPr lang="en-GB" sz="2800" b="1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 Toolbox</a:t>
            </a:r>
            <a:endParaRPr lang="en-GB" sz="2800" b="1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8E34EC-49F4-5F97-AFB4-A4F68BC913F8}"/>
              </a:ext>
            </a:extLst>
          </p:cNvPr>
          <p:cNvSpPr txBox="1"/>
          <p:nvPr/>
        </p:nvSpPr>
        <p:spPr>
          <a:xfrm>
            <a:off x="1658023" y="548829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G. Celli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609BAE-E59C-FF98-B2C0-174BDDD4C447}"/>
              </a:ext>
            </a:extLst>
          </p:cNvPr>
          <p:cNvSpPr txBox="1"/>
          <p:nvPr/>
        </p:nvSpPr>
        <p:spPr>
          <a:xfrm>
            <a:off x="3096482" y="5471374"/>
            <a:ext cx="11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D. Derauw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D0FB3-E7A2-E6B7-F060-23DEF5D72DFE}"/>
              </a:ext>
            </a:extLst>
          </p:cNvPr>
          <p:cNvSpPr txBox="1"/>
          <p:nvPr/>
        </p:nvSpPr>
        <p:spPr>
          <a:xfrm>
            <a:off x="6534417" y="5417565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S. Samsonov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E1ECCF-7ECE-65C9-9AEA-48B0C284F0CC}"/>
              </a:ext>
            </a:extLst>
          </p:cNvPr>
          <p:cNvSpPr txBox="1"/>
          <p:nvPr/>
        </p:nvSpPr>
        <p:spPr>
          <a:xfrm>
            <a:off x="9377491" y="5467752"/>
            <a:ext cx="136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/>
              <a:t>M. Jaspard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D6CE02-99AD-868F-B278-834D791A88DA}"/>
              </a:ext>
            </a:extLst>
          </p:cNvPr>
          <p:cNvSpPr txBox="1"/>
          <p:nvPr/>
        </p:nvSpPr>
        <p:spPr>
          <a:xfrm>
            <a:off x="4600006" y="601993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/>
              <a:t>N. d’Oreye &amp; D. Smittarello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AD985DE-1B85-051C-EC93-6A8C2464F865}"/>
              </a:ext>
            </a:extLst>
          </p:cNvPr>
          <p:cNvSpPr/>
          <p:nvPr/>
        </p:nvSpPr>
        <p:spPr>
          <a:xfrm rot="16200000">
            <a:off x="1961484" y="4923420"/>
            <a:ext cx="209955" cy="993052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0BA6B904-128A-7C76-B263-C19ED4702F1E}"/>
              </a:ext>
            </a:extLst>
          </p:cNvPr>
          <p:cNvSpPr/>
          <p:nvPr/>
        </p:nvSpPr>
        <p:spPr>
          <a:xfrm rot="16200000">
            <a:off x="3698178" y="4315579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2A3C29D8-3200-1B26-BC65-E648730FF5E2}"/>
              </a:ext>
            </a:extLst>
          </p:cNvPr>
          <p:cNvSpPr/>
          <p:nvPr/>
        </p:nvSpPr>
        <p:spPr>
          <a:xfrm rot="16200000">
            <a:off x="6994287" y="4276594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A503F9D-85BD-7B19-A043-8D88D28CF03F}"/>
              </a:ext>
            </a:extLst>
          </p:cNvPr>
          <p:cNvSpPr/>
          <p:nvPr/>
        </p:nvSpPr>
        <p:spPr>
          <a:xfrm rot="16200000">
            <a:off x="9920847" y="4308807"/>
            <a:ext cx="216471" cy="2165286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711A9FE-C2D6-C43F-08F9-47BA0A9D06C8}"/>
              </a:ext>
            </a:extLst>
          </p:cNvPr>
          <p:cNvSpPr/>
          <p:nvPr/>
        </p:nvSpPr>
        <p:spPr>
          <a:xfrm rot="16200000">
            <a:off x="6294486" y="999647"/>
            <a:ext cx="176080" cy="9850957"/>
          </a:xfrm>
          <a:prstGeom prst="lef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92AA34-20B6-9D4D-4A08-3CD92A81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244" y="1212610"/>
            <a:ext cx="1332753" cy="133275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2366F6A-B816-1A51-5939-C29C277F6CDC}"/>
              </a:ext>
            </a:extLst>
          </p:cNvPr>
          <p:cNvSpPr/>
          <p:nvPr/>
        </p:nvSpPr>
        <p:spPr>
          <a:xfrm rot="17338157">
            <a:off x="4615687" y="3124229"/>
            <a:ext cx="1237995" cy="2003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2A0B90-C969-18B1-9D85-CD0658F0909B}"/>
              </a:ext>
            </a:extLst>
          </p:cNvPr>
          <p:cNvSpPr txBox="1"/>
          <p:nvPr/>
        </p:nvSpPr>
        <p:spPr>
          <a:xfrm>
            <a:off x="5252446" y="3498885"/>
            <a:ext cx="51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Defo.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AA48CE-F247-AB2C-E918-76CAB8086977}"/>
              </a:ext>
            </a:extLst>
          </p:cNvPr>
          <p:cNvSpPr txBox="1"/>
          <p:nvPr/>
        </p:nvSpPr>
        <p:spPr>
          <a:xfrm rot="17422703">
            <a:off x="4800911" y="30542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200"/>
              <a:t>Ampli.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A16526-72C4-8514-03E8-61946311956F}"/>
              </a:ext>
            </a:extLst>
          </p:cNvPr>
          <p:cNvGrpSpPr/>
          <p:nvPr/>
        </p:nvGrpSpPr>
        <p:grpSpPr>
          <a:xfrm>
            <a:off x="6904370" y="2085712"/>
            <a:ext cx="396303" cy="695741"/>
            <a:chOff x="7030300" y="2074221"/>
            <a:chExt cx="396303" cy="695741"/>
          </a:xfrm>
        </p:grpSpPr>
        <p:sp>
          <p:nvSpPr>
            <p:cNvPr id="56" name="Bent Up Arrow 55">
              <a:extLst>
                <a:ext uri="{FF2B5EF4-FFF2-40B4-BE49-F238E27FC236}">
                  <a16:creationId xmlns:a16="http://schemas.microsoft.com/office/drawing/2014/main" id="{1C77D4A3-A2E3-26EF-71AF-CCE6FC6578BF}"/>
                </a:ext>
              </a:extLst>
            </p:cNvPr>
            <p:cNvSpPr/>
            <p:nvPr/>
          </p:nvSpPr>
          <p:spPr>
            <a:xfrm rot="10800000" flipH="1">
              <a:off x="7030300" y="2118709"/>
              <a:ext cx="396303" cy="65125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5BD943-3F4D-C231-94AC-E46A8FD67931}"/>
                </a:ext>
              </a:extLst>
            </p:cNvPr>
            <p:cNvSpPr/>
            <p:nvPr/>
          </p:nvSpPr>
          <p:spPr>
            <a:xfrm>
              <a:off x="7225325" y="2484903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A0D006-EAA6-8CBA-5E75-E86669E3AC37}"/>
                </a:ext>
              </a:extLst>
            </p:cNvPr>
            <p:cNvSpPr/>
            <p:nvPr/>
          </p:nvSpPr>
          <p:spPr>
            <a:xfrm>
              <a:off x="7225325" y="2292419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03F99-3D58-4818-F931-AC1C07873334}"/>
                </a:ext>
              </a:extLst>
            </p:cNvPr>
            <p:cNvSpPr/>
            <p:nvPr/>
          </p:nvSpPr>
          <p:spPr>
            <a:xfrm rot="5400000">
              <a:off x="7083373" y="2138456"/>
              <a:ext cx="201278" cy="7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DDDAA03-308F-CAFA-7AE0-DE61E005F2B0}"/>
              </a:ext>
            </a:extLst>
          </p:cNvPr>
          <p:cNvGrpSpPr/>
          <p:nvPr/>
        </p:nvGrpSpPr>
        <p:grpSpPr>
          <a:xfrm>
            <a:off x="1570744" y="1184791"/>
            <a:ext cx="9704448" cy="3968195"/>
            <a:chOff x="1570744" y="1184791"/>
            <a:chExt cx="9704448" cy="396819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655F2D5-3908-EDBB-3211-ACB5893030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70744" y="1184791"/>
              <a:ext cx="9702844" cy="3968195"/>
              <a:chOff x="391743" y="625202"/>
              <a:chExt cx="12082848" cy="494155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A2164C1-7499-43FE-E536-D28F64490A70}"/>
                  </a:ext>
                </a:extLst>
              </p:cNvPr>
              <p:cNvSpPr/>
              <p:nvPr/>
            </p:nvSpPr>
            <p:spPr>
              <a:xfrm>
                <a:off x="1723234" y="1193750"/>
                <a:ext cx="26434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Interferometric processing</a:t>
                </a:r>
              </a:p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(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AMSTer</a:t>
                </a:r>
                <a:r>
                  <a:rPr lang="en-US" sz="1200" dirty="0">
                    <a:solidFill>
                      <a:srgbClr val="C00000"/>
                    </a:solidFill>
                  </a:rPr>
                  <a:t> Engine)</a:t>
                </a:r>
              </a:p>
            </p:txBody>
          </p:sp>
          <p:sp>
            <p:nvSpPr>
              <p:cNvPr id="65" name="Right Arrow 64">
                <a:extLst>
                  <a:ext uri="{FF2B5EF4-FFF2-40B4-BE49-F238E27FC236}">
                    <a16:creationId xmlns:a16="http://schemas.microsoft.com/office/drawing/2014/main" id="{53D4324D-898C-2A9F-994A-591B502FB32F}"/>
                  </a:ext>
                </a:extLst>
              </p:cNvPr>
              <p:cNvSpPr/>
              <p:nvPr/>
            </p:nvSpPr>
            <p:spPr>
              <a:xfrm>
                <a:off x="4621368" y="3776521"/>
                <a:ext cx="1362769" cy="22893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" descr="Download, symbol Free Icon of Justicon">
                <a:extLst>
                  <a:ext uri="{FF2B5EF4-FFF2-40B4-BE49-F238E27FC236}">
                    <a16:creationId xmlns:a16="http://schemas.microsoft.com/office/drawing/2014/main" id="{265D6660-61B8-8344-7EE6-02AF3E779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975" y="1162345"/>
                <a:ext cx="691135" cy="69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1BE6376-26C1-6034-E4AC-932900A8C273}"/>
                  </a:ext>
                </a:extLst>
              </p:cNvPr>
              <p:cNvSpPr txBox="1"/>
              <p:nvPr/>
            </p:nvSpPr>
            <p:spPr>
              <a:xfrm>
                <a:off x="10192841" y="795252"/>
                <a:ext cx="1239242" cy="344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 Web Page(s)</a:t>
                </a:r>
                <a:endParaRPr lang="x-none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ED8C29D-2A06-B9C6-0445-B6723DA2500A}"/>
                  </a:ext>
                </a:extLst>
              </p:cNvPr>
              <p:cNvSpPr txBox="1"/>
              <p:nvPr/>
            </p:nvSpPr>
            <p:spPr>
              <a:xfrm>
                <a:off x="391743" y="625202"/>
                <a:ext cx="1093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rgbClr val="C00000"/>
                    </a:solidFill>
                  </a:rPr>
                  <a:t>Sat. image </a:t>
                </a:r>
              </a:p>
              <a:p>
                <a:r>
                  <a:rPr lang="en-US" sz="1200">
                    <a:solidFill>
                      <a:srgbClr val="C00000"/>
                    </a:solidFill>
                  </a:rPr>
                  <a:t>Download</a:t>
                </a:r>
                <a:endParaRPr lang="en-LU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69" name="Bent Up Arrow 68">
                <a:extLst>
                  <a:ext uri="{FF2B5EF4-FFF2-40B4-BE49-F238E27FC236}">
                    <a16:creationId xmlns:a16="http://schemas.microsoft.com/office/drawing/2014/main" id="{C2ECCF7E-AE47-EE12-0A82-48BB82DD4444}"/>
                  </a:ext>
                </a:extLst>
              </p:cNvPr>
              <p:cNvSpPr/>
              <p:nvPr/>
            </p:nvSpPr>
            <p:spPr>
              <a:xfrm rot="5400000">
                <a:off x="908157" y="2008847"/>
                <a:ext cx="482545" cy="505805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U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2BA0E698-CBA8-F9FD-906A-20C7DBFFC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023" y="1827686"/>
                <a:ext cx="1006757" cy="1212135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D0E7685-48A6-60C3-76E7-CD0891C38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9759" y="1813556"/>
                <a:ext cx="1251730" cy="1324824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62576FFE-785B-38F4-CA4E-D6E69228A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3733" y="3019261"/>
                <a:ext cx="1306288" cy="1324557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6B2D31A-EB66-4DA4-AAAB-CA82C8841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1704" y="3133182"/>
                <a:ext cx="1349196" cy="1396043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AB9FF8D-584A-131F-F113-63EAAFA505FE}"/>
                  </a:ext>
                </a:extLst>
              </p:cNvPr>
              <p:cNvSpPr/>
              <p:nvPr/>
            </p:nvSpPr>
            <p:spPr>
              <a:xfrm>
                <a:off x="5690902" y="2641993"/>
                <a:ext cx="3093290" cy="57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Time Series processing</a:t>
                </a:r>
              </a:p>
              <a:p>
                <a:pPr algn="ctr"/>
                <a:r>
                  <a:rPr lang="en-US" sz="1200">
                    <a:solidFill>
                      <a:srgbClr val="C00000"/>
                    </a:solidFill>
                  </a:rPr>
                  <a:t>(MSBAS)</a:t>
                </a:r>
              </a:p>
            </p:txBody>
          </p:sp>
          <p:sp>
            <p:nvSpPr>
              <p:cNvPr id="75" name="Right Arrow 74">
                <a:extLst>
                  <a:ext uri="{FF2B5EF4-FFF2-40B4-BE49-F238E27FC236}">
                    <a16:creationId xmlns:a16="http://schemas.microsoft.com/office/drawing/2014/main" id="{5A0EB5F2-B510-1892-4658-4B6D9E0049A4}"/>
                  </a:ext>
                </a:extLst>
              </p:cNvPr>
              <p:cNvSpPr/>
              <p:nvPr/>
            </p:nvSpPr>
            <p:spPr>
              <a:xfrm>
                <a:off x="8612684" y="3817786"/>
                <a:ext cx="529619" cy="27051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0A953C98-D958-1C6D-CFFF-C1A30CC1E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4347"/>
              <a:stretch/>
            </p:blipFill>
            <p:spPr>
              <a:xfrm>
                <a:off x="9470400" y="2722969"/>
                <a:ext cx="3004191" cy="2826461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338DCF2-3E29-8F5F-F496-563984FAB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6410" y="3210653"/>
                <a:ext cx="1236922" cy="132482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00CF9647-1CFB-5F9F-D3C6-7805DF5ED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3982" y="3607460"/>
                <a:ext cx="686857" cy="885381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46955E-DDC8-5221-0B22-A0582D0F0213}"/>
                  </a:ext>
                </a:extLst>
              </p:cNvPr>
              <p:cNvSpPr txBox="1"/>
              <p:nvPr/>
            </p:nvSpPr>
            <p:spPr>
              <a:xfrm>
                <a:off x="1757144" y="2677577"/>
                <a:ext cx="687093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Ampli.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414D01D-A9F9-93A0-B9EE-59085291BFC3}"/>
                  </a:ext>
                </a:extLst>
              </p:cNvPr>
              <p:cNvSpPr txBox="1"/>
              <p:nvPr/>
            </p:nvSpPr>
            <p:spPr>
              <a:xfrm>
                <a:off x="3246840" y="2798316"/>
                <a:ext cx="551352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Coh.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F70A74-D468-CF77-26D1-0C6C96569D99}"/>
                  </a:ext>
                </a:extLst>
              </p:cNvPr>
              <p:cNvSpPr txBox="1"/>
              <p:nvPr/>
            </p:nvSpPr>
            <p:spPr>
              <a:xfrm>
                <a:off x="1763995" y="4047034"/>
                <a:ext cx="671124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Interf.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E7B20-2345-6088-7D15-6B0979ABEC05}"/>
                  </a:ext>
                </a:extLst>
              </p:cNvPr>
              <p:cNvSpPr txBox="1"/>
              <p:nvPr/>
            </p:nvSpPr>
            <p:spPr>
              <a:xfrm>
                <a:off x="3318378" y="4223323"/>
                <a:ext cx="615230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Defo.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75C6DA1-0AFA-DCB4-F0E2-476C43CC94D7}"/>
                  </a:ext>
                </a:extLst>
              </p:cNvPr>
              <p:cNvSpPr txBox="1"/>
              <p:nvPr/>
            </p:nvSpPr>
            <p:spPr>
              <a:xfrm>
                <a:off x="5967383" y="4153710"/>
                <a:ext cx="878728" cy="53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Cumul. </a:t>
                </a:r>
                <a:br>
                  <a:rPr lang="en-LU" sz="1100"/>
                </a:br>
                <a:r>
                  <a:rPr lang="en-LU" sz="1100"/>
                  <a:t>       defo.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4EC89AB-A70A-44EF-48F6-A693B84BAB09}"/>
                  </a:ext>
                </a:extLst>
              </p:cNvPr>
              <p:cNvSpPr txBox="1"/>
              <p:nvPr/>
            </p:nvSpPr>
            <p:spPr>
              <a:xfrm>
                <a:off x="7503965" y="3378776"/>
                <a:ext cx="112026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Mean Veloc.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8E0FD8-48DD-7E8B-59F5-31AB070F037C}"/>
                  </a:ext>
                </a:extLst>
              </p:cNvPr>
              <p:cNvSpPr txBox="1"/>
              <p:nvPr/>
            </p:nvSpPr>
            <p:spPr>
              <a:xfrm>
                <a:off x="5914305" y="5240971"/>
                <a:ext cx="1036428" cy="32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U" sz="1100"/>
                  <a:t>Time series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D477B595-4ED8-2957-155F-F373DCA20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0733" y="4549810"/>
                <a:ext cx="1604834" cy="1016942"/>
              </a:xfrm>
              <a:prstGeom prst="rect">
                <a:avLst/>
              </a:prstGeom>
            </p:spPr>
          </p:pic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09CBCE2-FB00-408D-8943-FAEF232C4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1144" y="1928972"/>
              <a:ext cx="2414048" cy="939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89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1327A-A7FC-EACE-BCEB-A404CB062A6C}"/>
              </a:ext>
            </a:extLst>
          </p:cNvPr>
          <p:cNvSpPr txBox="1"/>
          <p:nvPr/>
        </p:nvSpPr>
        <p:spPr>
          <a:xfrm>
            <a:off x="241567" y="960889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/>
              <a:t>Plan:</a:t>
            </a:r>
            <a:endParaRPr lang="en-LU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501219" y="1087057"/>
            <a:ext cx="8307467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What is a </a:t>
            </a:r>
            <a:r>
              <a:rPr lang="en-GB" b="1" dirty="0" err="1"/>
              <a:t>cron</a:t>
            </a:r>
            <a:r>
              <a:rPr lang="en-GB" b="1" dirty="0"/>
              <a:t> job ? </a:t>
            </a:r>
          </a:p>
          <a:p>
            <a:endParaRPr lang="en-GB" b="1" dirty="0"/>
          </a:p>
          <a:p>
            <a:r>
              <a:rPr lang="en-GB" b="1" dirty="0"/>
              <a:t>Step 0: download the data</a:t>
            </a:r>
          </a:p>
          <a:p>
            <a:endParaRPr lang="en-GB" b="1" dirty="0"/>
          </a:p>
          <a:p>
            <a:r>
              <a:rPr lang="en-GB" b="1" dirty="0"/>
              <a:t>Step 1: Read, </a:t>
            </a:r>
            <a:r>
              <a:rPr lang="en-GB" b="1" dirty="0" err="1"/>
              <a:t>coregister</a:t>
            </a:r>
            <a:r>
              <a:rPr lang="en-GB" b="1" dirty="0"/>
              <a:t> on Global Primary (Super Master) and compute baseline plots</a:t>
            </a:r>
          </a:p>
          <a:p>
            <a:endParaRPr lang="en-GB" b="1" dirty="0"/>
          </a:p>
          <a:p>
            <a:r>
              <a:rPr lang="en-GB" b="1" dirty="0"/>
              <a:t>Step 2: Process all the </a:t>
            </a:r>
            <a:r>
              <a:rPr lang="en-GB" b="1" dirty="0" err="1"/>
              <a:t>DInSAR</a:t>
            </a:r>
            <a:r>
              <a:rPr lang="en-GB" b="1" dirty="0"/>
              <a:t> pairs</a:t>
            </a:r>
          </a:p>
          <a:p>
            <a:endParaRPr lang="en-GB" b="1" dirty="0"/>
          </a:p>
          <a:p>
            <a:r>
              <a:rPr lang="en-GB" b="1" dirty="0"/>
              <a:t>Step 3: Run the MSBAS inversion </a:t>
            </a:r>
          </a:p>
          <a:p>
            <a:endParaRPr lang="en-GB" b="1" dirty="0"/>
          </a:p>
          <a:p>
            <a:r>
              <a:rPr lang="en-GB" b="1" dirty="0"/>
              <a:t>SAR shadow processing </a:t>
            </a:r>
          </a:p>
          <a:p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406561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2124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What is a </a:t>
            </a:r>
            <a:r>
              <a:rPr lang="en-GB" b="1" dirty="0" err="1"/>
              <a:t>cron</a:t>
            </a:r>
            <a:r>
              <a:rPr lang="en-GB" b="1" dirty="0"/>
              <a:t> job ? </a:t>
            </a:r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4E10C-8459-6D76-1813-94F9D7E559B8}"/>
              </a:ext>
            </a:extLst>
          </p:cNvPr>
          <p:cNvSpPr txBox="1"/>
          <p:nvPr/>
        </p:nvSpPr>
        <p:spPr>
          <a:xfrm>
            <a:off x="940716" y="1552527"/>
            <a:ext cx="1069101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36344D"/>
                </a:solidFill>
                <a:effectLst/>
                <a:latin typeface="Muli"/>
              </a:rPr>
              <a:t>Cron</a:t>
            </a:r>
            <a:r>
              <a:rPr lang="en-GB" sz="1600" b="0" i="0" u="none" strike="noStrike" dirty="0">
                <a:solidFill>
                  <a:srgbClr val="36344D"/>
                </a:solidFill>
                <a:effectLst/>
                <a:latin typeface="Muli"/>
              </a:rPr>
              <a:t> is a Linux-based program (daemon) allowing </a:t>
            </a:r>
            <a:r>
              <a:rPr lang="en-GB" sz="1600" b="1" i="0" u="none" strike="noStrike" dirty="0">
                <a:solidFill>
                  <a:srgbClr val="36344D"/>
                </a:solidFill>
                <a:effectLst/>
                <a:latin typeface="Muli"/>
              </a:rPr>
              <a:t>scheduling tasks</a:t>
            </a:r>
            <a:r>
              <a:rPr lang="en-GB" sz="1600" b="0" i="0" u="none" strike="noStrike" dirty="0">
                <a:solidFill>
                  <a:srgbClr val="36344D"/>
                </a:solidFill>
                <a:effectLst/>
                <a:latin typeface="Muli"/>
              </a:rPr>
              <a:t> </a:t>
            </a:r>
            <a:r>
              <a:rPr lang="en-GB" sz="1600" b="1" i="0" u="none" strike="noStrike" dirty="0">
                <a:solidFill>
                  <a:srgbClr val="36344D"/>
                </a:solidFill>
                <a:effectLst/>
                <a:latin typeface="Muli"/>
              </a:rPr>
              <a:t>at a specific time</a:t>
            </a:r>
            <a:r>
              <a:rPr lang="en-GB" sz="1600" b="0" i="0" u="none" strike="noStrike" dirty="0">
                <a:solidFill>
                  <a:srgbClr val="36344D"/>
                </a:solidFill>
                <a:effectLst/>
                <a:latin typeface="Muli"/>
              </a:rPr>
              <a:t>. 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36344D"/>
                </a:solidFill>
                <a:effectLst/>
                <a:latin typeface="Muli"/>
              </a:rPr>
              <a:t>The </a:t>
            </a:r>
            <a:r>
              <a:rPr lang="en-GB" sz="1600" b="1" i="0" u="none" strike="noStrike" dirty="0" err="1">
                <a:solidFill>
                  <a:srgbClr val="36344D"/>
                </a:solidFill>
                <a:effectLst/>
                <a:latin typeface="Muli"/>
              </a:rPr>
              <a:t>cron</a:t>
            </a:r>
            <a:r>
              <a:rPr lang="en-GB" sz="1600" b="1" i="0" u="none" strike="noStrike" dirty="0">
                <a:solidFill>
                  <a:srgbClr val="36344D"/>
                </a:solidFill>
                <a:effectLst/>
                <a:latin typeface="Muli"/>
              </a:rPr>
              <a:t> jobs </a:t>
            </a:r>
            <a:r>
              <a:rPr lang="en-GB" sz="1600" b="0" i="0" u="none" strike="noStrike" dirty="0">
                <a:solidFill>
                  <a:srgbClr val="36344D"/>
                </a:solidFill>
                <a:effectLst/>
                <a:latin typeface="Muli"/>
              </a:rPr>
              <a:t>are the tasks </a:t>
            </a:r>
            <a:r>
              <a:rPr lang="en-GB" sz="1600" dirty="0">
                <a:solidFill>
                  <a:srgbClr val="36344D"/>
                </a:solidFill>
                <a:latin typeface="Muli"/>
              </a:rPr>
              <a:t>launched </a:t>
            </a:r>
            <a:r>
              <a:rPr lang="en-GB" sz="1600" b="0" i="0" u="none" strike="noStrike" dirty="0">
                <a:solidFill>
                  <a:srgbClr val="36344D"/>
                </a:solidFill>
                <a:effectLst/>
                <a:latin typeface="Muli"/>
              </a:rPr>
              <a:t>by the </a:t>
            </a:r>
            <a:r>
              <a:rPr lang="en-GB" sz="1600" b="0" i="0" u="none" strike="noStrike" dirty="0" err="1">
                <a:solidFill>
                  <a:srgbClr val="36344D"/>
                </a:solidFill>
                <a:effectLst/>
                <a:latin typeface="Muli"/>
              </a:rPr>
              <a:t>cron</a:t>
            </a:r>
            <a:endParaRPr lang="en-GB" sz="1600" dirty="0">
              <a:solidFill>
                <a:srgbClr val="36344D"/>
              </a:solidFill>
              <a:latin typeface="Muli"/>
            </a:endParaRP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36344D"/>
                </a:solidFill>
                <a:effectLst/>
                <a:latin typeface="Muli"/>
              </a:rPr>
              <a:t>The </a:t>
            </a:r>
            <a:r>
              <a:rPr lang="en-GB" sz="1600" b="1" i="0" u="none" strike="noStrike" dirty="0">
                <a:solidFill>
                  <a:srgbClr val="36344D"/>
                </a:solidFill>
                <a:effectLst/>
                <a:latin typeface="Muli"/>
              </a:rPr>
              <a:t>crontab</a:t>
            </a:r>
            <a:r>
              <a:rPr lang="en-GB" sz="1600" b="0" i="0" u="none" strike="noStrike" dirty="0">
                <a:solidFill>
                  <a:srgbClr val="36344D"/>
                </a:solidFill>
                <a:effectLst/>
                <a:latin typeface="Muli"/>
              </a:rPr>
              <a:t> is the list of scheduled tasks and their execution time/repetition rate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  <a:latin typeface="Muli"/>
              </a:rPr>
              <a:t>You can see the planned tasks by launching in </a:t>
            </a:r>
            <a:r>
              <a:rPr lang="nl-BE" sz="1600" dirty="0">
                <a:solidFill>
                  <a:srgbClr val="00B050"/>
                </a:solidFill>
                <a:latin typeface="Muli"/>
              </a:rPr>
              <a:t>$HOME </a:t>
            </a:r>
            <a:r>
              <a:rPr lang="nl-BE" sz="1600" dirty="0">
                <a:solidFill>
                  <a:srgbClr val="36344D"/>
                </a:solidFill>
                <a:latin typeface="Muli"/>
              </a:rPr>
              <a:t>(with </a:t>
            </a:r>
            <a:r>
              <a:rPr lang="nl-BE" sz="1600" dirty="0">
                <a:solidFill>
                  <a:srgbClr val="FF0000"/>
                </a:solidFill>
                <a:latin typeface="Muli"/>
              </a:rPr>
              <a:t>administrator</a:t>
            </a:r>
            <a:r>
              <a:rPr lang="nl-BE" sz="1600" dirty="0">
                <a:solidFill>
                  <a:srgbClr val="36344D"/>
                </a:solidFill>
                <a:latin typeface="Muli"/>
              </a:rPr>
              <a:t> </a:t>
            </a:r>
            <a:r>
              <a:rPr lang="nl-BE" sz="1600" dirty="0">
                <a:solidFill>
                  <a:srgbClr val="FF0000"/>
                </a:solidFill>
                <a:latin typeface="Muli"/>
              </a:rPr>
              <a:t>rights</a:t>
            </a:r>
            <a:r>
              <a:rPr lang="nl-BE" sz="1600" dirty="0">
                <a:solidFill>
                  <a:srgbClr val="36344D"/>
                </a:solidFill>
                <a:latin typeface="Muli"/>
              </a:rPr>
              <a:t>)</a:t>
            </a:r>
            <a:br>
              <a:rPr lang="nl-BE" sz="1600" dirty="0">
                <a:solidFill>
                  <a:srgbClr val="36344D"/>
                </a:solidFill>
                <a:latin typeface="Muli"/>
              </a:rPr>
            </a:br>
            <a:r>
              <a:rPr lang="nl-BE" sz="1600" dirty="0">
                <a:solidFill>
                  <a:srgbClr val="36344D"/>
                </a:solidFill>
                <a:latin typeface="Muli"/>
              </a:rPr>
              <a:t>	</a:t>
            </a:r>
            <a:r>
              <a:rPr lang="nl-BE" sz="1600" i="1" dirty="0">
                <a:solidFill>
                  <a:srgbClr val="0070C0"/>
                </a:solidFill>
                <a:latin typeface="Muli"/>
              </a:rPr>
              <a:t>crontab -l</a:t>
            </a:r>
            <a:r>
              <a:rPr lang="nl-BE" sz="1600" dirty="0">
                <a:solidFill>
                  <a:srgbClr val="36344D"/>
                </a:solidFill>
                <a:latin typeface="Muli"/>
              </a:rPr>
              <a:t>		(“l” stands for “list”)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  <a:latin typeface="Muli"/>
              </a:rPr>
              <a:t>You can edit (using your default editor) the crontab by launching in </a:t>
            </a:r>
            <a:r>
              <a:rPr lang="nl-BE" sz="1600" dirty="0">
                <a:solidFill>
                  <a:srgbClr val="00B050"/>
                </a:solidFill>
                <a:latin typeface="Muli"/>
              </a:rPr>
              <a:t>$HOME </a:t>
            </a:r>
            <a:r>
              <a:rPr lang="nl-BE" sz="1600" dirty="0">
                <a:solidFill>
                  <a:srgbClr val="36344D"/>
                </a:solidFill>
                <a:latin typeface="Muli"/>
              </a:rPr>
              <a:t>(with </a:t>
            </a:r>
            <a:r>
              <a:rPr lang="nl-BE" sz="1600" dirty="0">
                <a:solidFill>
                  <a:srgbClr val="FF0000"/>
                </a:solidFill>
                <a:latin typeface="Muli"/>
              </a:rPr>
              <a:t>administrator</a:t>
            </a:r>
            <a:r>
              <a:rPr lang="nl-BE" sz="1600" dirty="0">
                <a:solidFill>
                  <a:srgbClr val="36344D"/>
                </a:solidFill>
                <a:latin typeface="Muli"/>
              </a:rPr>
              <a:t> </a:t>
            </a:r>
            <a:r>
              <a:rPr lang="nl-BE" sz="1600" dirty="0">
                <a:solidFill>
                  <a:srgbClr val="FF0000"/>
                </a:solidFill>
                <a:latin typeface="Muli"/>
              </a:rPr>
              <a:t>rights</a:t>
            </a:r>
            <a:r>
              <a:rPr lang="nl-BE" sz="1600" dirty="0">
                <a:solidFill>
                  <a:srgbClr val="36344D"/>
                </a:solidFill>
                <a:latin typeface="Muli"/>
              </a:rPr>
              <a:t>)</a:t>
            </a:r>
            <a:br>
              <a:rPr lang="nl-BE" sz="1600" dirty="0">
                <a:solidFill>
                  <a:srgbClr val="36344D"/>
                </a:solidFill>
                <a:latin typeface="Muli"/>
              </a:rPr>
            </a:br>
            <a:r>
              <a:rPr lang="nl-BE" sz="1600" dirty="0">
                <a:solidFill>
                  <a:srgbClr val="36344D"/>
                </a:solidFill>
                <a:latin typeface="Muli"/>
              </a:rPr>
              <a:t>	</a:t>
            </a:r>
            <a:r>
              <a:rPr lang="nl-BE" sz="1600" i="1" dirty="0">
                <a:solidFill>
                  <a:srgbClr val="0070C0"/>
                </a:solidFill>
                <a:latin typeface="Muli"/>
              </a:rPr>
              <a:t>crontab -e	</a:t>
            </a:r>
            <a:r>
              <a:rPr lang="nl-BE" sz="1600" dirty="0">
                <a:solidFill>
                  <a:srgbClr val="36344D"/>
                </a:solidFill>
                <a:latin typeface="Muli"/>
              </a:rPr>
              <a:t>	(”e” stands for “edit”) 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  <a:latin typeface="Muli"/>
              </a:rPr>
              <a:t>Syntax of the cron:</a:t>
            </a:r>
          </a:p>
          <a:p>
            <a:pPr marL="742950" lvl="1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Line starting by # are comments</a:t>
            </a:r>
          </a:p>
          <a:p>
            <a:pPr marL="742950" lvl="1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Scheduller: </a:t>
            </a:r>
            <a:br>
              <a:rPr lang="nl-BE" sz="1600" dirty="0"/>
            </a:br>
            <a:r>
              <a:rPr lang="nl-BE" sz="1600" dirty="0"/>
              <a:t>mm  hh DoM MM DoW </a:t>
            </a:r>
            <a:r>
              <a:rPr lang="nl-BE" sz="1600" dirty="0">
                <a:solidFill>
                  <a:srgbClr val="00B050"/>
                </a:solidFill>
              </a:rPr>
              <a:t>path/</a:t>
            </a:r>
            <a:r>
              <a:rPr lang="nl-BE" sz="1600" b="1" i="1" dirty="0"/>
              <a:t>Task.sh </a:t>
            </a:r>
            <a:br>
              <a:rPr lang="nl-BE" sz="1600" b="1" i="1" dirty="0"/>
            </a:br>
            <a:r>
              <a:rPr lang="nl-BE" sz="1600" dirty="0"/>
              <a:t>	where mm, hh, DoM, MM and DoW are resp. the minutes, hours, day of Month, Month, Day of Week (Sunday=0)</a:t>
            </a:r>
          </a:p>
          <a:p>
            <a:pPr marL="742950" lvl="1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It might be wise to end the line with “</a:t>
            </a:r>
            <a:r>
              <a:rPr lang="nl-BE" sz="1600" i="1" dirty="0"/>
              <a:t>&gt; /dev/null 2&gt;&amp;1</a:t>
            </a:r>
            <a:r>
              <a:rPr lang="nl-BE" sz="1600" dirty="0"/>
              <a:t>“ to avoid overloading the mailbox with possible messages generated by the task</a:t>
            </a:r>
          </a:p>
        </p:txBody>
      </p:sp>
    </p:spTree>
    <p:extLst>
      <p:ext uri="{BB962C8B-B14F-4D97-AF65-F5344CB8AC3E}">
        <p14:creationId xmlns:p14="http://schemas.microsoft.com/office/powerpoint/2010/main" val="404941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2124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What is a </a:t>
            </a:r>
            <a:r>
              <a:rPr lang="en-GB" b="1" dirty="0" err="1"/>
              <a:t>cron</a:t>
            </a:r>
            <a:r>
              <a:rPr lang="en-GB" b="1" dirty="0"/>
              <a:t> job ? </a:t>
            </a:r>
          </a:p>
          <a:p>
            <a:endParaRPr lang="en-GB" sz="1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7E9BDB-D48C-5A72-B665-AA2A2C77E03F}"/>
              </a:ext>
            </a:extLst>
          </p:cNvPr>
          <p:cNvGrpSpPr/>
          <p:nvPr/>
        </p:nvGrpSpPr>
        <p:grpSpPr>
          <a:xfrm>
            <a:off x="940716" y="1509342"/>
            <a:ext cx="10758182" cy="4524315"/>
            <a:chOff x="940716" y="1564037"/>
            <a:chExt cx="10758182" cy="45243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A4E10C-8459-6D76-1813-94F9D7E559B8}"/>
                </a:ext>
              </a:extLst>
            </p:cNvPr>
            <p:cNvSpPr txBox="1"/>
            <p:nvPr/>
          </p:nvSpPr>
          <p:spPr>
            <a:xfrm>
              <a:off x="940716" y="1564037"/>
              <a:ext cx="10758182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Wingdings" pitchFamily="2" charset="2"/>
                <a:buChar char="Ø"/>
              </a:pPr>
              <a:r>
                <a:rPr lang="nl-BE" sz="1600" dirty="0">
                  <a:solidFill>
                    <a:srgbClr val="36344D"/>
                  </a:solidFill>
                  <a:latin typeface="Muli"/>
                </a:rPr>
                <a:t>In </a:t>
              </a:r>
              <a:r>
                <a:rPr lang="nl-BE" sz="1600" dirty="0">
                  <a:solidFill>
                    <a:srgbClr val="00B050"/>
                  </a:solidFill>
                </a:rPr>
                <a:t>$HOME/SAR/AMSTer/SCRIPTS_MT/_cron_scripts[_NEW]/ </a:t>
              </a:r>
              <a:br>
                <a:rPr lang="nl-BE" sz="1600" dirty="0">
                  <a:solidFill>
                    <a:srgbClr val="00B050"/>
                  </a:solidFill>
                </a:rPr>
              </a:br>
              <a:r>
                <a:rPr lang="nl-BE" sz="1600" dirty="0">
                  <a:solidFill>
                    <a:srgbClr val="36344D"/>
                  </a:solidFill>
                  <a:latin typeface="Muli"/>
                </a:rPr>
                <a:t>you can find examples of cron scripts used to run AMSTer in a fully automatic mode for different targets: </a:t>
              </a:r>
            </a:p>
            <a:p>
              <a:pPr marL="742950" lvl="1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nl-BE" sz="1600" dirty="0">
                  <a:solidFill>
                    <a:srgbClr val="36344D"/>
                  </a:solidFill>
                  <a:latin typeface="Muli"/>
                </a:rPr>
                <a:t>VVP </a:t>
              </a:r>
            </a:p>
            <a:p>
              <a:pPr marL="742950" lvl="1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nl-BE" sz="1600" dirty="0">
                  <a:solidFill>
                    <a:srgbClr val="36344D"/>
                  </a:solidFill>
                  <a:latin typeface="Muli"/>
                </a:rPr>
                <a:t>Argentina </a:t>
              </a:r>
            </a:p>
            <a:p>
              <a:pPr marL="742950" lvl="1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nl-BE" sz="1600" dirty="0">
                  <a:solidFill>
                    <a:srgbClr val="36344D"/>
                  </a:solidFill>
                  <a:latin typeface="Muli"/>
                </a:rPr>
                <a:t>Comores</a:t>
              </a:r>
            </a:p>
            <a:p>
              <a:pPr marL="742950" lvl="1" indent="-285750">
                <a:spcAft>
                  <a:spcPts val="1200"/>
                </a:spcAft>
                <a:buFont typeface="Courier New" panose="02070309020205020404" pitchFamily="49" charset="0"/>
                <a:buChar char="o"/>
              </a:pPr>
              <a:r>
                <a:rPr lang="nl-BE" sz="1600" dirty="0">
                  <a:solidFill>
                    <a:srgbClr val="36344D"/>
                  </a:solidFill>
                  <a:latin typeface="Muli"/>
                </a:rPr>
                <a:t>Guadeloupe</a:t>
              </a:r>
              <a:endParaRPr lang="nl-BE" sz="1600" dirty="0"/>
            </a:p>
            <a:p>
              <a:pPr marL="285750" indent="-285750">
                <a:spcAft>
                  <a:spcPts val="1200"/>
                </a:spcAft>
                <a:buFont typeface="Wingdings" pitchFamily="2" charset="2"/>
                <a:buChar char="Ø"/>
              </a:pPr>
              <a:r>
                <a:rPr lang="nl-BE" sz="1600" dirty="0"/>
                <a:t>All the scripts were tuned to our needs at ECGS and may differ depending on the targets.</a:t>
              </a:r>
            </a:p>
            <a:p>
              <a:pPr marL="285750" indent="-285750">
                <a:spcAft>
                  <a:spcPts val="1200"/>
                </a:spcAft>
                <a:buFont typeface="Wingdings" pitchFamily="2" charset="2"/>
                <a:buChar char="Ø"/>
              </a:pPr>
              <a:r>
                <a:rPr lang="nl-BE" sz="1600" dirty="0"/>
                <a:t>They are all split in the following steps</a:t>
              </a:r>
            </a:p>
            <a:p>
              <a:pPr marL="742950" lvl="1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nl-BE" sz="1600" dirty="0"/>
                <a:t>Download</a:t>
              </a:r>
            </a:p>
            <a:p>
              <a:pPr marL="742950" lvl="1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nl-BE" sz="1600" dirty="0"/>
                <a:t>Reading, coregistering and computing baseline plots</a:t>
              </a:r>
            </a:p>
            <a:p>
              <a:pPr marL="742950" lvl="1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nl-BE" sz="1600" dirty="0"/>
                <a:t>Mass processing of the interferograms and deformation maps</a:t>
              </a:r>
            </a:p>
            <a:p>
              <a:pPr marL="742950" lvl="1" indent="-285750">
                <a:spcAft>
                  <a:spcPts val="1200"/>
                </a:spcAft>
                <a:buFont typeface="Courier New" panose="02070309020205020404" pitchFamily="49" charset="0"/>
                <a:buChar char="o"/>
              </a:pPr>
              <a:r>
                <a:rPr lang="nl-BE" sz="1600" dirty="0"/>
                <a:t>MSBAS inversion and time series plots for some sets of pre-defined point of interest</a:t>
              </a:r>
            </a:p>
            <a:p>
              <a:pPr marL="285750" indent="-285750"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nl-BE" sz="1600" dirty="0"/>
                <a:t>They are provided for inspiration and need to be strongly adapted to your own needs. We will illustrate it with Domuyo area.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54AA27-5078-5879-DAFB-FA7CF6C25EF6}"/>
                </a:ext>
              </a:extLst>
            </p:cNvPr>
            <p:cNvSpPr txBox="1"/>
            <p:nvPr/>
          </p:nvSpPr>
          <p:spPr>
            <a:xfrm>
              <a:off x="3431432" y="2179714"/>
              <a:ext cx="6104106" cy="1308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nl-BE" sz="1600" dirty="0">
                  <a:solidFill>
                    <a:srgbClr val="36344D"/>
                  </a:solidFill>
                </a:rPr>
                <a:t>Reunion Island </a:t>
              </a:r>
            </a:p>
            <a:p>
              <a:pPr marL="742950" lvl="1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nl-BE" sz="1600" dirty="0">
                  <a:solidFill>
                    <a:srgbClr val="36344D"/>
                  </a:solidFill>
                </a:rPr>
                <a:t>Luxembourg </a:t>
              </a:r>
            </a:p>
            <a:p>
              <a:pPr marL="742950" lvl="1" indent="-285750">
                <a:spcAft>
                  <a:spcPts val="600"/>
                </a:spcAft>
                <a:buFont typeface="Courier New" panose="02070309020205020404" pitchFamily="49" charset="0"/>
                <a:buChar char="o"/>
              </a:pPr>
              <a:r>
                <a:rPr lang="nl-BE" sz="1600" dirty="0">
                  <a:solidFill>
                    <a:srgbClr val="36344D"/>
                  </a:solidFill>
                </a:rPr>
                <a:t>Hawaii</a:t>
              </a:r>
            </a:p>
            <a:p>
              <a:pPr marL="742950" lvl="1" indent="-285750">
                <a:spcAft>
                  <a:spcPts val="1200"/>
                </a:spcAft>
                <a:buFont typeface="Courier New" panose="02070309020205020404" pitchFamily="49" charset="0"/>
                <a:buChar char="o"/>
              </a:pPr>
              <a:r>
                <a:rPr lang="nl-BE" sz="1600" dirty="0">
                  <a:solidFill>
                    <a:srgbClr val="36344D"/>
                  </a:solidFill>
                </a:rPr>
                <a:t>Etc…</a:t>
              </a:r>
              <a:endParaRPr lang="nl-BE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5457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27065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 job ? </a:t>
            </a:r>
          </a:p>
          <a:p>
            <a:r>
              <a:rPr lang="en-GB" b="1" dirty="0"/>
              <a:t>Step 0: download the data</a:t>
            </a:r>
          </a:p>
          <a:p>
            <a:endParaRPr lang="en-GB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17263-E8EF-6D2C-77C5-F7C11445C723}"/>
              </a:ext>
            </a:extLst>
          </p:cNvPr>
          <p:cNvSpPr txBox="1"/>
          <p:nvPr/>
        </p:nvSpPr>
        <p:spPr>
          <a:xfrm>
            <a:off x="1110784" y="1841036"/>
            <a:ext cx="10786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i="0" u="none" strike="noStrike" dirty="0">
                <a:solidFill>
                  <a:srgbClr val="36344D"/>
                </a:solidFill>
                <a:effectLst/>
              </a:rPr>
              <a:t>Procedure depends on the satellite and the provider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</a:rPr>
              <a:t>There is an example of script by Gilles Celli for downloading S1 data from SciHub in </a:t>
            </a:r>
            <a:br>
              <a:rPr lang="nl-BE" sz="1600" dirty="0">
                <a:solidFill>
                  <a:srgbClr val="36344D"/>
                </a:solidFill>
              </a:rPr>
            </a:br>
            <a:r>
              <a:rPr lang="nl-BE" sz="1600" dirty="0">
                <a:solidFill>
                  <a:srgbClr val="00B050"/>
                </a:solidFill>
              </a:rPr>
              <a:t>$HOME/SAR/AMSTer/SCRIPTS_MT/_cron_scripts/_Download_Sentinel/</a:t>
            </a:r>
            <a:r>
              <a:rPr lang="nl-BE" sz="1600" b="1" i="1" dirty="0"/>
              <a:t>sentinel1_download_all.sh</a:t>
            </a:r>
            <a:br>
              <a:rPr lang="nl-BE" sz="1600" b="1" i="1" dirty="0"/>
            </a:br>
            <a:r>
              <a:rPr lang="nl-BE" sz="1600" dirty="0"/>
              <a:t>which launch </a:t>
            </a:r>
            <a:r>
              <a:rPr lang="nl-BE" sz="1600" b="1" i="1" dirty="0"/>
              <a:t>sentinel1_downloader_ingestiondate.sh</a:t>
            </a:r>
            <a:r>
              <a:rPr lang="nl-BE" sz="1600" dirty="0"/>
              <a:t>. 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/>
              <a:t>Both scripts must be adapted to your needs (set your password and login, change the e-mail addresses, adapt to your targets...). 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</a:rPr>
              <a:t>Must be set in your crontab as e.g. (for being launched every day at 2h18 am):</a:t>
            </a:r>
            <a:br>
              <a:rPr lang="nl-BE" sz="1600" dirty="0">
                <a:solidFill>
                  <a:srgbClr val="36344D"/>
                </a:solidFill>
              </a:rPr>
            </a:br>
            <a:r>
              <a:rPr lang="nl-BE" sz="1400" dirty="0">
                <a:solidFill>
                  <a:srgbClr val="0070C0"/>
                </a:solidFill>
              </a:rPr>
              <a:t>18 02 * * * $HOME/SAR/AMSTer/SCRIPTS_MT/_cron_scripts/_Download_Sentinel/sentinel1_download_all.sh &gt; /dev/null 2&gt;&amp;1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</a:rPr>
              <a:t>Other scripts to download S1 images can be found from the Internet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endParaRPr lang="nl-BE" sz="1600" dirty="0">
              <a:solidFill>
                <a:srgbClr val="36344D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</a:rPr>
              <a:t>See also e.g. </a:t>
            </a:r>
            <a:r>
              <a:rPr lang="nl-BE" sz="1600" b="1" i="1" dirty="0">
                <a:solidFill>
                  <a:srgbClr val="36344D"/>
                </a:solidFill>
              </a:rPr>
              <a:t>S1DataDownloader</a:t>
            </a:r>
            <a:r>
              <a:rPr lang="nl-BE" sz="1600" dirty="0">
                <a:solidFill>
                  <a:srgbClr val="36344D"/>
                </a:solidFill>
              </a:rPr>
              <a:t> from AMSTer Engine to do it without script</a:t>
            </a:r>
          </a:p>
        </p:txBody>
      </p:sp>
    </p:spTree>
    <p:extLst>
      <p:ext uri="{BB962C8B-B14F-4D97-AF65-F5344CB8AC3E}">
        <p14:creationId xmlns:p14="http://schemas.microsoft.com/office/powerpoint/2010/main" val="125048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07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/>
              <a:t>Step 1: Read, </a:t>
            </a:r>
            <a:r>
              <a:rPr lang="en-GB" b="1" dirty="0" err="1"/>
              <a:t>coregister</a:t>
            </a:r>
            <a:r>
              <a:rPr lang="en-GB" b="1" dirty="0"/>
              <a:t> on Global Primary (Super Master) and compute baseline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34EF-FF16-E1BD-84DA-32C10147A02C}"/>
              </a:ext>
            </a:extLst>
          </p:cNvPr>
          <p:cNvSpPr txBox="1"/>
          <p:nvPr/>
        </p:nvSpPr>
        <p:spPr>
          <a:xfrm>
            <a:off x="786024" y="1940909"/>
            <a:ext cx="1075397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  <a:latin typeface="Muli"/>
              </a:rPr>
              <a:t>See examples of crons step 1 in </a:t>
            </a:r>
            <a:r>
              <a:rPr lang="nl-BE" sz="1600" dirty="0">
                <a:solidFill>
                  <a:srgbClr val="00B050"/>
                </a:solidFill>
              </a:rPr>
              <a:t>$HOME/SAR/AMSTer/SCRIPTS_MT/_cron_scripts/</a:t>
            </a:r>
            <a:r>
              <a:rPr lang="nl-BE" sz="1600" b="1" i="1" dirty="0"/>
              <a:t>Domuyo_S1_Step1_Read_SMCoreg_Pairs.sh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 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b="1" i="1" dirty="0"/>
              <a:t>Read_All_Img.sh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[ </a:t>
            </a:r>
            <a:r>
              <a:rPr lang="nl-BE" sz="1600" b="1" i="1" dirty="0"/>
              <a:t>_Check_ALL_S1_SizeAndCoord_InDir.sh</a:t>
            </a:r>
            <a:r>
              <a:rPr lang="nl-BE" sz="1600" dirty="0"/>
              <a:t>. Explanation of that step: </a:t>
            </a:r>
            <a:br>
              <a:rPr lang="nl-BE" sz="1600" dirty="0"/>
            </a:br>
            <a:r>
              <a:rPr lang="nl-BE" sz="1600" dirty="0"/>
              <a:t>if an image has not the expected nr of bursts and corner’s coordinates (tolerance is hard coded in script)</a:t>
            </a:r>
            <a:br>
              <a:rPr lang="nl-BE" sz="1600" dirty="0"/>
            </a:br>
            <a:r>
              <a:rPr lang="nl-BE" sz="1600" dirty="0">
                <a:sym typeface="Wingdings" pitchFamily="2" charset="2"/>
              </a:rPr>
              <a:t> </a:t>
            </a:r>
            <a:r>
              <a:rPr lang="nl-BE" sz="1600" dirty="0"/>
              <a:t>stores it in </a:t>
            </a:r>
            <a:r>
              <a:rPr lang="nl-BE" sz="1600" dirty="0">
                <a:solidFill>
                  <a:srgbClr val="00B050"/>
                </a:solidFill>
              </a:rPr>
              <a:t>_TMP_QUARANTINE </a:t>
            </a:r>
            <a:r>
              <a:rPr lang="nl-BE" sz="1600" dirty="0"/>
              <a:t>and it will try next time. ]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b="1" i="1" dirty="0"/>
              <a:t>SuperMasterCoreg.sh	</a:t>
            </a:r>
            <a:r>
              <a:rPr lang="nl-BE" sz="1600" dirty="0"/>
              <a:t>(Asc and Desc at the same time in background - see “&amp;” at the end of line till “wait”)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b="1" i="1" dirty="0"/>
              <a:t>lns_All_Img.sh</a:t>
            </a:r>
            <a:r>
              <a:rPr lang="nl-BE" sz="1600" dirty="0"/>
              <a:t> 	(Asc and Desc at the same time in background)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b="1" i="1" dirty="0"/>
              <a:t>Prepa_MSBAS.sh</a:t>
            </a:r>
            <a:r>
              <a:rPr lang="nl-BE" sz="1600" dirty="0"/>
              <a:t> 	(Asc and Desc at the same time in background)</a:t>
            </a:r>
          </a:p>
          <a:p>
            <a:pPr marL="742950" lvl="1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[ Plot a common baseline plot for Asc and Desc modes with </a:t>
            </a:r>
            <a:r>
              <a:rPr lang="nl-BE" sz="1600" b="1" i="1" dirty="0"/>
              <a:t>plot_Multi_BaselinePlot.sh</a:t>
            </a:r>
            <a:r>
              <a:rPr lang="nl-BE" sz="1600" dirty="0"/>
              <a:t> ]</a:t>
            </a:r>
            <a:endParaRPr lang="nl-BE" sz="1600" b="1" i="1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/>
              <a:t>Note that it start the </a:t>
            </a:r>
            <a:r>
              <a:rPr lang="nl-BE" sz="1600" b="1" i="1" dirty="0"/>
              <a:t>SuperMasterCoreg.sh</a:t>
            </a:r>
            <a:r>
              <a:rPr lang="nl-BE" sz="1600" dirty="0"/>
              <a:t> before the </a:t>
            </a:r>
            <a:r>
              <a:rPr lang="nl-BE" sz="1600" b="1" i="1" dirty="0"/>
              <a:t>Prepa_MSBAS.sh</a:t>
            </a:r>
            <a:r>
              <a:rPr lang="nl-BE" sz="1600" dirty="0"/>
              <a:t> because it knows already the date of the Global Primary (Super Master)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/>
              <a:t>Let’s see the script…</a:t>
            </a:r>
          </a:p>
        </p:txBody>
      </p:sp>
    </p:spTree>
    <p:extLst>
      <p:ext uri="{BB962C8B-B14F-4D97-AF65-F5344CB8AC3E}">
        <p14:creationId xmlns:p14="http://schemas.microsoft.com/office/powerpoint/2010/main" val="412952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D62B58-E6CC-3644-A6EB-9652A8142F65}"/>
              </a:ext>
            </a:extLst>
          </p:cNvPr>
          <p:cNvSpPr/>
          <p:nvPr/>
        </p:nvSpPr>
        <p:spPr>
          <a:xfrm>
            <a:off x="0" y="6406190"/>
            <a:ext cx="12192000" cy="4518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04798A-E7E3-6646-805A-B400326B93B6}"/>
              </a:ext>
            </a:extLst>
          </p:cNvPr>
          <p:cNvSpPr/>
          <p:nvPr/>
        </p:nvSpPr>
        <p:spPr>
          <a:xfrm>
            <a:off x="144164" y="6497543"/>
            <a:ext cx="1969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If you need </a:t>
            </a:r>
            <a:r>
              <a:rPr lang="en-US" sz="1200" i="1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InSAR</a:t>
            </a:r>
            <a:r>
              <a:rPr lang="en-US" sz="1200" i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, </a:t>
            </a:r>
            <a:r>
              <a:rPr lang="en-US" sz="1200" i="1" err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MasTer</a:t>
            </a:r>
            <a:r>
              <a:rPr lang="en-US" sz="1200" i="1">
                <a:solidFill>
                  <a:schemeClr val="bg1">
                    <a:lumMod val="85000"/>
                  </a:schemeClr>
                </a:solidFill>
                <a:latin typeface="Times" pitchFamily="2" charset="0"/>
              </a:rPr>
              <a:t> it</a:t>
            </a:r>
            <a:endParaRPr 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6B5D52D8-2D3A-F849-8384-CCF8E9D627CE}"/>
              </a:ext>
            </a:extLst>
          </p:cNvPr>
          <p:cNvSpPr txBox="1">
            <a:spLocks noChangeArrowheads="1"/>
          </p:cNvSpPr>
          <p:nvPr/>
        </p:nvSpPr>
        <p:spPr>
          <a:xfrm>
            <a:off x="786024" y="62770"/>
            <a:ext cx="10335759" cy="75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Automatization using 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cron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jobs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C1454-AAA5-6158-B30A-C6FA3EE852C8}"/>
              </a:ext>
            </a:extLst>
          </p:cNvPr>
          <p:cNvSpPr txBox="1"/>
          <p:nvPr/>
        </p:nvSpPr>
        <p:spPr>
          <a:xfrm>
            <a:off x="9152129" y="6438710"/>
            <a:ext cx="303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>
                <a:solidFill>
                  <a:schemeClr val="bg1"/>
                </a:solidFill>
              </a:rPr>
              <a:t>Luxembourg, May 22-26,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E6D3C-3F6A-E353-2CEC-05B2315873C4}"/>
              </a:ext>
            </a:extLst>
          </p:cNvPr>
          <p:cNvSpPr txBox="1"/>
          <p:nvPr/>
        </p:nvSpPr>
        <p:spPr>
          <a:xfrm>
            <a:off x="167314" y="953602"/>
            <a:ext cx="8326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cron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job ? 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0: download the data</a:t>
            </a: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Step 1: Read, </a:t>
            </a:r>
            <a:r>
              <a:rPr lang="en-GB" b="1" dirty="0" err="1">
                <a:solidFill>
                  <a:schemeClr val="bg1">
                    <a:lumMod val="65000"/>
                  </a:schemeClr>
                </a:solidFill>
              </a:rPr>
              <a:t>coregister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 on Global Primary (Super Master) and compute baseline plots</a:t>
            </a:r>
          </a:p>
          <a:p>
            <a:r>
              <a:rPr lang="en-GB" b="1" dirty="0"/>
              <a:t>Step 2: Process all the </a:t>
            </a:r>
            <a:r>
              <a:rPr lang="en-GB" b="1" dirty="0" err="1"/>
              <a:t>DInSAR</a:t>
            </a:r>
            <a:r>
              <a:rPr lang="en-GB" b="1" dirty="0"/>
              <a:t> pairs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22B19-39DD-9B4A-E61B-99BC2DA76451}"/>
              </a:ext>
            </a:extLst>
          </p:cNvPr>
          <p:cNvSpPr txBox="1"/>
          <p:nvPr/>
        </p:nvSpPr>
        <p:spPr>
          <a:xfrm>
            <a:off x="729823" y="2443604"/>
            <a:ext cx="107539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>
                <a:solidFill>
                  <a:srgbClr val="36344D"/>
                </a:solidFill>
                <a:latin typeface="Muli"/>
              </a:rPr>
              <a:t>See examples of crons step 1 in </a:t>
            </a:r>
            <a:r>
              <a:rPr lang="nl-BE" sz="1600" dirty="0">
                <a:solidFill>
                  <a:srgbClr val="00B050"/>
                </a:solidFill>
              </a:rPr>
              <a:t>$HOME/SAR/AMSTer/SCRIPTS_MT/_cron_scripts/</a:t>
            </a:r>
            <a:r>
              <a:rPr lang="nl-BE" sz="1600" b="1" i="1" dirty="0"/>
              <a:t>Domuyo_S1_Step2_MassProc.sh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nl-BE" sz="1600" dirty="0"/>
              <a:t>It will process successively :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nl-BE" sz="1600" dirty="0"/>
              <a:t>Check that no step 1 nor other step 2 processings are running for the same target </a:t>
            </a:r>
          </a:p>
          <a:p>
            <a:pPr marL="742950" lvl="1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nl-BE" sz="1600" b="1" i="1" dirty="0"/>
              <a:t>SuperMaster_MassProc.sh </a:t>
            </a:r>
            <a:r>
              <a:rPr lang="nl-BE" sz="1600" dirty="0"/>
              <a:t>(Asc and Desc at the same time in background)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nl-BE" sz="1600" dirty="0"/>
              <a:t>Let’s see the script…</a:t>
            </a:r>
          </a:p>
        </p:txBody>
      </p:sp>
    </p:spTree>
    <p:extLst>
      <p:ext uri="{BB962C8B-B14F-4D97-AF65-F5344CB8AC3E}">
        <p14:creationId xmlns:p14="http://schemas.microsoft.com/office/powerpoint/2010/main" val="27473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34959</TotalTime>
  <Words>3228</Words>
  <Application>Microsoft Macintosh PowerPoint</Application>
  <PresentationFormat>Widescreen</PresentationFormat>
  <Paragraphs>237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 Unicode MS</vt:lpstr>
      <vt:lpstr>Arial</vt:lpstr>
      <vt:lpstr>Calibri</vt:lpstr>
      <vt:lpstr>Calibri Light</vt:lpstr>
      <vt:lpstr>Courier New</vt:lpstr>
      <vt:lpstr>Helvetica</vt:lpstr>
      <vt:lpstr>Muli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 N</dc:creator>
  <cp:lastModifiedBy>Nicolas D'OREYE</cp:lastModifiedBy>
  <cp:revision>308</cp:revision>
  <dcterms:created xsi:type="dcterms:W3CDTF">2023-04-11T08:24:52Z</dcterms:created>
  <dcterms:modified xsi:type="dcterms:W3CDTF">2024-05-23T06:56:03Z</dcterms:modified>
</cp:coreProperties>
</file>